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2" r:id="rId4"/>
    <p:sldId id="258" r:id="rId5"/>
    <p:sldId id="260" r:id="rId6"/>
    <p:sldId id="261" r:id="rId7"/>
    <p:sldId id="284" r:id="rId8"/>
    <p:sldId id="282" r:id="rId9"/>
    <p:sldId id="283" r:id="rId10"/>
    <p:sldId id="281" r:id="rId11"/>
    <p:sldId id="280" r:id="rId12"/>
  </p:sldIdLst>
  <p:sldSz cx="12192000" cy="6858000"/>
  <p:notesSz cx="6858000" cy="9144000"/>
  <p:defaultTex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68155" autoAdjust="0"/>
  </p:normalViewPr>
  <p:slideViewPr>
    <p:cSldViewPr snapToGrid="0">
      <p:cViewPr varScale="1">
        <p:scale>
          <a:sx n="45" d="100"/>
          <a:sy n="45" d="100"/>
        </p:scale>
        <p:origin x="1344" y="52"/>
      </p:cViewPr>
      <p:guideLst/>
    </p:cSldViewPr>
  </p:slideViewPr>
  <p:notesTextViewPr>
    <p:cViewPr>
      <p:scale>
        <a:sx n="125" d="100"/>
        <a:sy n="125" d="100"/>
      </p:scale>
      <p:origin x="0" y="-14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hiffrement.deal-guadeloupe.i2\dossiers\SERVICES\OH\CARSPAW\1.1%20UNEP-gouvernance\4%20-%20Working_groups\Working%20Groups%202022\Questionnaire%20de%20satisfaction\graphiques%20questionnaire%20satisfac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OK</c:v>
                </c:pt>
              </c:strCache>
            </c:strRef>
          </c:tx>
          <c:spPr>
            <a:solidFill>
              <a:srgbClr val="00B050"/>
            </a:solidFill>
            <a:ln>
              <a:noFill/>
            </a:ln>
            <a:effectLst/>
          </c:spPr>
          <c:invertIfNegative val="0"/>
          <c:cat>
            <c:strRef>
              <c:f>Feuil1!$A$2:$A$10</c:f>
              <c:strCache>
                <c:ptCount val="9"/>
                <c:pt idx="0">
                  <c:v>Clarity of missions</c:v>
                </c:pt>
                <c:pt idx="1">
                  <c:v>Clear instructions given</c:v>
                </c:pt>
                <c:pt idx="2">
                  <c:v>Organizational Effectiveness</c:v>
                </c:pt>
                <c:pt idx="3">
                  <c:v>Clarity of evaluation grids</c:v>
                </c:pt>
                <c:pt idx="4">
                  <c:v>Clarity of meetings reports</c:v>
                </c:pt>
                <c:pt idx="5">
                  <c:v>Consideration of comments</c:v>
                </c:pt>
                <c:pt idx="6">
                  <c:v>Time required to evaluate</c:v>
                </c:pt>
                <c:pt idx="7">
                  <c:v>Clarity of the role of the SPAW-RAC</c:v>
                </c:pt>
                <c:pt idx="8">
                  <c:v>Satisfaction</c:v>
                </c:pt>
              </c:strCache>
            </c:strRef>
          </c:cat>
          <c:val>
            <c:numRef>
              <c:f>Feuil1!$B$2:$B$10</c:f>
              <c:numCache>
                <c:formatCode>General</c:formatCode>
                <c:ptCount val="9"/>
                <c:pt idx="0">
                  <c:v>9</c:v>
                </c:pt>
                <c:pt idx="1">
                  <c:v>9</c:v>
                </c:pt>
                <c:pt idx="2">
                  <c:v>7</c:v>
                </c:pt>
                <c:pt idx="3">
                  <c:v>7</c:v>
                </c:pt>
                <c:pt idx="4">
                  <c:v>8</c:v>
                </c:pt>
                <c:pt idx="5">
                  <c:v>11</c:v>
                </c:pt>
                <c:pt idx="6">
                  <c:v>10</c:v>
                </c:pt>
                <c:pt idx="7">
                  <c:v>9</c:v>
                </c:pt>
                <c:pt idx="8">
                  <c:v>10</c:v>
                </c:pt>
              </c:numCache>
            </c:numRef>
          </c:val>
          <c:extLst>
            <c:ext xmlns:c16="http://schemas.microsoft.com/office/drawing/2014/chart" uri="{C3380CC4-5D6E-409C-BE32-E72D297353CC}">
              <c16:uniqueId val="{00000000-F1CC-4676-825B-CDCCF72B9C21}"/>
            </c:ext>
          </c:extLst>
        </c:ser>
        <c:ser>
          <c:idx val="1"/>
          <c:order val="1"/>
          <c:tx>
            <c:strRef>
              <c:f>Feuil1!$C$1</c:f>
              <c:strCache>
                <c:ptCount val="1"/>
                <c:pt idx="0">
                  <c:v>pas OK</c:v>
                </c:pt>
              </c:strCache>
            </c:strRef>
          </c:tx>
          <c:spPr>
            <a:solidFill>
              <a:srgbClr val="FF0000"/>
            </a:solidFill>
            <a:ln>
              <a:noFill/>
            </a:ln>
            <a:effectLst/>
          </c:spPr>
          <c:invertIfNegative val="0"/>
          <c:cat>
            <c:strRef>
              <c:f>Feuil1!$A$2:$A$10</c:f>
              <c:strCache>
                <c:ptCount val="9"/>
                <c:pt idx="0">
                  <c:v>Clarity of missions</c:v>
                </c:pt>
                <c:pt idx="1">
                  <c:v>Clear instructions given</c:v>
                </c:pt>
                <c:pt idx="2">
                  <c:v>Organizational Effectiveness</c:v>
                </c:pt>
                <c:pt idx="3">
                  <c:v>Clarity of evaluation grids</c:v>
                </c:pt>
                <c:pt idx="4">
                  <c:v>Clarity of meetings reports</c:v>
                </c:pt>
                <c:pt idx="5">
                  <c:v>Consideration of comments</c:v>
                </c:pt>
                <c:pt idx="6">
                  <c:v>Time required to evaluate</c:v>
                </c:pt>
                <c:pt idx="7">
                  <c:v>Clarity of the role of the SPAW-RAC</c:v>
                </c:pt>
                <c:pt idx="8">
                  <c:v>Satisfaction</c:v>
                </c:pt>
              </c:strCache>
            </c:strRef>
          </c:cat>
          <c:val>
            <c:numRef>
              <c:f>Feuil1!$C$2:$C$10</c:f>
              <c:numCache>
                <c:formatCode>General</c:formatCode>
                <c:ptCount val="9"/>
                <c:pt idx="0">
                  <c:v>3</c:v>
                </c:pt>
                <c:pt idx="1">
                  <c:v>3</c:v>
                </c:pt>
                <c:pt idx="2">
                  <c:v>5</c:v>
                </c:pt>
                <c:pt idx="3">
                  <c:v>5</c:v>
                </c:pt>
                <c:pt idx="4">
                  <c:v>4</c:v>
                </c:pt>
                <c:pt idx="5">
                  <c:v>1</c:v>
                </c:pt>
                <c:pt idx="6">
                  <c:v>2</c:v>
                </c:pt>
                <c:pt idx="7">
                  <c:v>3</c:v>
                </c:pt>
                <c:pt idx="8">
                  <c:v>2</c:v>
                </c:pt>
              </c:numCache>
            </c:numRef>
          </c:val>
          <c:extLst>
            <c:ext xmlns:c16="http://schemas.microsoft.com/office/drawing/2014/chart" uri="{C3380CC4-5D6E-409C-BE32-E72D297353CC}">
              <c16:uniqueId val="{00000001-F1CC-4676-825B-CDCCF72B9C21}"/>
            </c:ext>
          </c:extLst>
        </c:ser>
        <c:dLbls>
          <c:showLegendKey val="0"/>
          <c:showVal val="0"/>
          <c:showCatName val="0"/>
          <c:showSerName val="0"/>
          <c:showPercent val="0"/>
          <c:showBubbleSize val="0"/>
        </c:dLbls>
        <c:gapWidth val="150"/>
        <c:overlap val="100"/>
        <c:axId val="444556352"/>
        <c:axId val="444556768"/>
      </c:barChart>
      <c:catAx>
        <c:axId val="444556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4556768"/>
        <c:crosses val="autoZero"/>
        <c:auto val="1"/>
        <c:lblAlgn val="ctr"/>
        <c:lblOffset val="100"/>
        <c:noMultiLvlLbl val="0"/>
      </c:catAx>
      <c:valAx>
        <c:axId val="4445567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45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E3F44-3DD7-42C3-B137-7670C18EF9FC}" type="datetimeFigureOut">
              <a:rPr lang="fr-FR" smtClean="0"/>
              <a:t>29/01/2023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30181-BF30-4385-A946-2F35D54B799A}" type="slidenum">
              <a:rPr lang="fr-FR" smtClean="0"/>
              <a:t>‹N°›</a:t>
            </a:fld>
            <a:endParaRPr lang="fr-FR"/>
          </a:p>
        </p:txBody>
      </p:sp>
    </p:spTree>
    <p:extLst>
      <p:ext uri="{BB962C8B-B14F-4D97-AF65-F5344CB8AC3E}">
        <p14:creationId xmlns:p14="http://schemas.microsoft.com/office/powerpoint/2010/main" val="15996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Bonjour à tous, merci monsieur le président de me donner la parole et a nos </a:t>
            </a:r>
            <a:r>
              <a:rPr lang="fr-FR" dirty="0" err="1"/>
              <a:t>collégues</a:t>
            </a:r>
            <a:r>
              <a:rPr lang="fr-FR" dirty="0"/>
              <a:t> du secrétariat SPAW de me permettre de prendre la parole afin de rendre compte du groupe de travail espèces sur les travaux fait et les avis rendus durant cette biennale 2021-2022.</a:t>
            </a: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a:t>
            </a:fld>
            <a:endParaRPr lang="fr-FR"/>
          </a:p>
        </p:txBody>
      </p:sp>
    </p:spTree>
    <p:extLst>
      <p:ext uri="{BB962C8B-B14F-4D97-AF65-F5344CB8AC3E}">
        <p14:creationId xmlns:p14="http://schemas.microsoft.com/office/powerpoint/2010/main" val="426566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 de cette fin de biennale et faisant suite aux groupe de travail nous avons pris la liberté de soumettre un document de satisfaction aux experts.</a:t>
            </a:r>
          </a:p>
          <a:p>
            <a:r>
              <a:rPr lang="fr-FR" dirty="0"/>
              <a:t>Les résultats sur le graphique représentent que le voit ici sont une compilations des avis des experts tout groupe de travail confondu et vous a déjà était présenté par lucile </a:t>
            </a:r>
            <a:r>
              <a:rPr lang="fr-FR" dirty="0" err="1"/>
              <a:t>Rossin</a:t>
            </a:r>
            <a:r>
              <a:rPr lang="fr-FR" dirty="0"/>
              <a:t> précédemment donc je ne vais pas revenir sur l’analyse de ce graphique mais seulement souligner qu’en ce qui concerne le groupe de travail dérogation il est important de noter qu’il </a:t>
            </a:r>
            <a:r>
              <a:rPr lang="fr-FR" dirty="0" err="1"/>
              <a:t>ya</a:t>
            </a:r>
            <a:r>
              <a:rPr lang="fr-FR" dirty="0"/>
              <a:t> une très faible participation des experts. C’est une question importante et nous pensons que cela aiderait énormément d’avoir d’autres experts contributeurs aux groupes de travail et nous encourageons vraiment les parties contractantes a </a:t>
            </a:r>
            <a:r>
              <a:rPr lang="fr-FR" dirty="0" err="1"/>
              <a:t>nomer</a:t>
            </a:r>
            <a:r>
              <a:rPr lang="fr-FR" dirty="0"/>
              <a:t> des experts a encourager </a:t>
            </a:r>
            <a:r>
              <a:rPr lang="fr-FR"/>
              <a:t>leur participation.</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10</a:t>
            </a:fld>
            <a:endParaRPr lang="fr-FR"/>
          </a:p>
        </p:txBody>
      </p:sp>
    </p:spTree>
    <p:extLst>
      <p:ext uri="{BB962C8B-B14F-4D97-AF65-F5344CB8AC3E}">
        <p14:creationId xmlns:p14="http://schemas.microsoft.com/office/powerpoint/2010/main" val="184925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vous propose une présentation de maximum 15 min qui permettra de revenir sur le cadre de travail du groupe de travail dérogation et le fonctionnement du groupe durant cette biennale. Je vous propose ensuite de vous présenter un résumé des principaux travaux et avis du groupe de travail pour chacune des taches pour lequel le STAC 9 les a mandaté</a:t>
            </a: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2</a:t>
            </a:fld>
            <a:endParaRPr lang="fr-FR"/>
          </a:p>
        </p:txBody>
      </p:sp>
    </p:spTree>
    <p:extLst>
      <p:ext uri="{BB962C8B-B14F-4D97-AF65-F5344CB8AC3E}">
        <p14:creationId xmlns:p14="http://schemas.microsoft.com/office/powerpoint/2010/main" val="148413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tabLst>
                <a:tab pos="228600" algn="l"/>
              </a:tabLst>
            </a:pPr>
            <a:r>
              <a:rPr lang="fr-FR" sz="1200" dirty="0">
                <a:solidFill>
                  <a:srgbClr val="000000"/>
                </a:solidFill>
                <a:effectLst/>
                <a:latin typeface="Times New Roman" panose="02020603050405020304" pitchFamily="18" charset="0"/>
                <a:ea typeface="Times New Roman" panose="02020603050405020304" pitchFamily="18" charset="0"/>
              </a:rPr>
              <a:t>1 La première réunion des Parties Contractantes du protocole SPAW, à La Havane, Cuba (24-25 septembre 2001), dans sa décision I.7, a attribué </a:t>
            </a:r>
            <a:r>
              <a:rPr lang="fr-FR" sz="1200" i="1" dirty="0">
                <a:solidFill>
                  <a:srgbClr val="000000"/>
                </a:solidFill>
                <a:effectLst/>
                <a:latin typeface="Times New Roman" panose="02020603050405020304" pitchFamily="18" charset="0"/>
                <a:ea typeface="Times New Roman" panose="02020603050405020304" pitchFamily="18" charset="0"/>
              </a:rPr>
              <a:t>"des mandats spécifiques au STAC (Comité consultatif scientifique et technique) pour la création de Groupes de Travail </a:t>
            </a:r>
            <a:r>
              <a:rPr lang="fr-FR" sz="1200" dirty="0">
                <a:solidFill>
                  <a:srgbClr val="000000"/>
                </a:solidFill>
                <a:effectLst/>
                <a:latin typeface="Times New Roman" panose="02020603050405020304" pitchFamily="18" charset="0"/>
                <a:ea typeface="Times New Roman" panose="02020603050405020304" pitchFamily="18" charset="0"/>
              </a:rPr>
              <a:t>ad hoc</a:t>
            </a:r>
            <a:r>
              <a:rPr lang="fr-FR" sz="1200" i="1" dirty="0">
                <a:solidFill>
                  <a:srgbClr val="000000"/>
                </a:solidFill>
                <a:effectLst/>
                <a:latin typeface="Times New Roman" panose="02020603050405020304" pitchFamily="18" charset="0"/>
                <a:ea typeface="Times New Roman" panose="02020603050405020304" pitchFamily="18" charset="0"/>
              </a:rPr>
              <a:t> pour traiter les thèmes qui, en raison de leur complexité ou de leur niveau de spécialisation, nécessitent [une attention particulière]. Ces groupes devraient présenter des rapports sur leurs travaux au STAC".</a:t>
            </a:r>
            <a:br>
              <a:rPr lang="fr-FR" sz="1200" dirty="0">
                <a:solidFill>
                  <a:srgbClr val="000000"/>
                </a:solidFill>
                <a:effectLst/>
                <a:latin typeface="Times New Roman" panose="02020603050405020304" pitchFamily="18" charset="0"/>
                <a:ea typeface="Times New Roman" panose="02020603050405020304" pitchFamily="18" charset="0"/>
              </a:rPr>
            </a:br>
            <a:endParaRPr lang="fr-FR" sz="1200" dirty="0">
              <a:effectLst/>
              <a:latin typeface="Times New Roman" panose="02020603050405020304" pitchFamily="18" charset="0"/>
              <a:ea typeface="Times New Roman" panose="02020603050405020304" pitchFamily="18" charset="0"/>
            </a:endParaRPr>
          </a:p>
          <a:p>
            <a:pPr algn="l">
              <a:tabLst>
                <a:tab pos="228600" algn="l"/>
              </a:tabLst>
            </a:pPr>
            <a:r>
              <a:rPr lang="fr-FR" sz="1200" dirty="0">
                <a:effectLst/>
                <a:latin typeface="Times New Roman" panose="02020603050405020304" pitchFamily="18" charset="0"/>
                <a:ea typeface="Times New Roman" panose="02020603050405020304" pitchFamily="18" charset="0"/>
              </a:rPr>
              <a:t>2 Depuis </a:t>
            </a:r>
            <a:r>
              <a:rPr lang="fr-FR" sz="1200" dirty="0">
                <a:solidFill>
                  <a:srgbClr val="000000"/>
                </a:solidFill>
                <a:effectLst/>
                <a:latin typeface="Times New Roman" panose="02020603050405020304" pitchFamily="18" charset="0"/>
                <a:ea typeface="Times New Roman" panose="02020603050405020304" pitchFamily="18" charset="0"/>
              </a:rPr>
              <a:t>décembre 2021, quatre Groupes de Travail </a:t>
            </a:r>
            <a:r>
              <a:rPr lang="fr-FR" sz="1200" i="1" dirty="0">
                <a:solidFill>
                  <a:srgbClr val="000000"/>
                </a:solidFill>
                <a:effectLst/>
                <a:latin typeface="Times New Roman" panose="02020603050405020304" pitchFamily="18" charset="0"/>
                <a:ea typeface="Times New Roman" panose="02020603050405020304" pitchFamily="18" charset="0"/>
              </a:rPr>
              <a:t>ad hoc</a:t>
            </a:r>
            <a:r>
              <a:rPr lang="fr-FR" sz="1200" dirty="0">
                <a:solidFill>
                  <a:srgbClr val="000000"/>
                </a:solidFill>
                <a:effectLst/>
                <a:latin typeface="Times New Roman" panose="02020603050405020304" pitchFamily="18" charset="0"/>
                <a:ea typeface="Times New Roman" panose="02020603050405020304" pitchFamily="18" charset="0"/>
              </a:rPr>
              <a:t> de ce type, consacrés respectivement aux aires protégées, aux espèces, aux dérogations et aux sargasses, existent. Les Groupes de Travail sont établis par le STAC.  </a:t>
            </a:r>
            <a:r>
              <a:rPr lang="fr-FR" sz="1200" dirty="0">
                <a:effectLst/>
                <a:latin typeface="Times New Roman" panose="02020603050405020304" pitchFamily="18" charset="0"/>
                <a:ea typeface="Times New Roman" panose="02020603050405020304" pitchFamily="18" charset="0"/>
              </a:rPr>
              <a:t>Une fois créés, les Groupes de Travail peuvent rester actifs, sauf décision contraire du STAC. La durée d'un Groupe de Travail n'est pas limitée dans le temps, sauf décision contraire du STAC.</a:t>
            </a:r>
          </a:p>
          <a:p>
            <a:pPr algn="l">
              <a:tabLst>
                <a:tab pos="228600" algn="l"/>
              </a:tabLst>
            </a:pPr>
            <a:endParaRPr lang="fr-FR" sz="1200" dirty="0">
              <a:effectLst/>
              <a:latin typeface="Times New Roman" panose="02020603050405020304" pitchFamily="18" charset="0"/>
              <a:ea typeface="Times New Roman" panose="02020603050405020304" pitchFamily="18" charset="0"/>
            </a:endParaRPr>
          </a:p>
          <a:p>
            <a:pPr algn="l"/>
            <a:r>
              <a:rPr lang="fr-FR" sz="1200" dirty="0">
                <a:solidFill>
                  <a:srgbClr val="000000"/>
                </a:solidFill>
                <a:effectLst/>
                <a:latin typeface="Times New Roman" panose="02020603050405020304" pitchFamily="18" charset="0"/>
                <a:ea typeface="Times New Roman" panose="02020603050405020304" pitchFamily="18" charset="0"/>
              </a:rPr>
              <a:t> 3 </a:t>
            </a:r>
            <a:r>
              <a:rPr lang="fr-FR" sz="1200" dirty="0">
                <a:effectLst/>
                <a:latin typeface="Times New Roman" panose="02020603050405020304" pitchFamily="18" charset="0"/>
                <a:ea typeface="Times New Roman" panose="02020603050405020304" pitchFamily="18" charset="0"/>
              </a:rPr>
              <a:t>Les Groupes de Travail abordent des questions spécifiques identifiés par le STAC afin de faciliter la poursuite des discussions sur des sujets d'intérêt. les Parties Contractantes, soutenues par le CAR-SPAW et le Secrétariat doivent revoir et mettre à jour les tâches et les présidences des Groupes de Travail dans les 30 jours de chaque Conférence des Parties SPAW. </a:t>
            </a:r>
          </a:p>
          <a:p>
            <a:pPr marL="342900" indent="-342900" algn="l">
              <a:buAutoNum type="arabicPeriod" startAt="3"/>
              <a:tabLst>
                <a:tab pos="228600" algn="l"/>
              </a:tabLst>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indent="0" algn="l">
              <a:buNone/>
              <a:tabLst>
                <a:tab pos="228600" algn="l"/>
              </a:tabLst>
            </a:pPr>
            <a:r>
              <a:rPr lang="fr-FR" sz="1200" dirty="0">
                <a:solidFill>
                  <a:srgbClr val="000000"/>
                </a:solidFill>
                <a:effectLst/>
                <a:latin typeface="Times New Roman" panose="02020603050405020304" pitchFamily="18" charset="0"/>
                <a:ea typeface="Times New Roman" panose="02020603050405020304" pitchFamily="18" charset="0"/>
              </a:rPr>
              <a:t>4 Les termes de référence définis par les Parties Contractants et approuvés en janvier 2022 définissent le fonctionnement de ces groupes de travail</a:t>
            </a:r>
            <a:endParaRPr lang="fr-FR" sz="1200" dirty="0">
              <a:effectLst/>
              <a:latin typeface="Times New Roman" panose="02020603050405020304" pitchFamily="18" charset="0"/>
              <a:ea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3</a:t>
            </a:fld>
            <a:endParaRPr lang="fr-FR"/>
          </a:p>
        </p:txBody>
      </p:sp>
    </p:spTree>
    <p:extLst>
      <p:ext uri="{BB962C8B-B14F-4D97-AF65-F5344CB8AC3E}">
        <p14:creationId xmlns:p14="http://schemas.microsoft.com/office/powerpoint/2010/main" val="221817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FR" sz="1800" dirty="0">
                <a:solidFill>
                  <a:srgbClr val="000000"/>
                </a:solidFill>
                <a:effectLst/>
                <a:latin typeface="Times New Roman" panose="02020603050405020304" pitchFamily="18" charset="0"/>
                <a:ea typeface="Times New Roman" panose="02020603050405020304" pitchFamily="18" charset="0"/>
              </a:rPr>
              <a:t>Chaque Partie Contractante peut désigner jusqu’à 2 experts pour chaque Groupe de travail et c</a:t>
            </a:r>
            <a:r>
              <a:rPr lang="fr-FR" sz="1800" dirty="0">
                <a:effectLst/>
                <a:latin typeface="Times New Roman" panose="02020603050405020304" pitchFamily="18" charset="0"/>
                <a:ea typeface="Times New Roman" panose="02020603050405020304" pitchFamily="18" charset="0"/>
              </a:rPr>
              <a:t>haque observateur peut désigner 1 expert pour chaque Groupe de Travail, à condition que le nombre total d'experts observateurs ne dépasse pas le nombre de Parties Contractantes au Protocole SPAW. Le groupe de travail actuel sur les exemptions est composé de 14 experts, 11 nommés par 8 pays et 3 nommés par des observateurs. </a:t>
            </a:r>
          </a:p>
          <a:p>
            <a:endParaRPr lang="fr-FR" sz="18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Tous les experts sont désignés ou invités en raison de leur compétence scientifique et/ou technique, de leur disponibilité et de leur volonté d'être réactifs, et de couvrir, dans toute la mesure du possible, l'étendue géographique et thématique du sujet traité. </a:t>
            </a:r>
            <a:endParaRPr lang="fr-FR" sz="1800" dirty="0">
              <a:effectLst/>
              <a:latin typeface="Times New Roman" panose="02020603050405020304" pitchFamily="18" charset="0"/>
              <a:ea typeface="Times New Roman" panose="02020603050405020304" pitchFamily="18" charset="0"/>
            </a:endParaRPr>
          </a:p>
          <a:p>
            <a:endParaRPr lang="fr-FR" sz="1800" dirty="0">
              <a:solidFill>
                <a:srgbClr val="000000"/>
              </a:solidFill>
              <a:effectLst/>
              <a:latin typeface="Times New Roman" panose="02020603050405020304" pitchFamily="18" charset="0"/>
            </a:endParaRPr>
          </a:p>
          <a:p>
            <a:r>
              <a:rPr lang="fr-FR" sz="1800" dirty="0">
                <a:solidFill>
                  <a:srgbClr val="000000"/>
                </a:solidFill>
                <a:effectLst/>
                <a:latin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Tous les experts participent à titre individuel et ne représentent pas les vues ou positions officielles des Parties Contractantes et des observateurs qui les ont désignés. </a:t>
            </a:r>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4</a:t>
            </a:fld>
            <a:endParaRPr lang="fr-FR"/>
          </a:p>
        </p:txBody>
      </p:sp>
    </p:spTree>
    <p:extLst>
      <p:ext uri="{BB962C8B-B14F-4D97-AF65-F5344CB8AC3E}">
        <p14:creationId xmlns:p14="http://schemas.microsoft.com/office/powerpoint/2010/main" val="370287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tabLst>
                <a:tab pos="428625" algn="l"/>
              </a:tabLst>
            </a:pPr>
            <a:r>
              <a:rPr lang="fr-FR" sz="1800" dirty="0">
                <a:solidFill>
                  <a:srgbClr val="000000"/>
                </a:solidFill>
                <a:effectLst/>
                <a:latin typeface="Times New Roman" panose="02020603050405020304" pitchFamily="18" charset="0"/>
                <a:ea typeface="Times New Roman" panose="02020603050405020304" pitchFamily="18" charset="0"/>
              </a:rPr>
              <a:t>Pour cette biennale les taches définies par le STAC 9 sont les suivantes :</a:t>
            </a:r>
          </a:p>
          <a:p>
            <a:endParaRPr lang="fr-FR" dirty="0"/>
          </a:p>
          <a:p>
            <a:pPr marL="285750" indent="-285750" algn="l">
              <a:buFontTx/>
              <a:buChar char="-"/>
            </a:pPr>
            <a:r>
              <a:rPr lang="fr-FR" sz="1800" b="0" i="0" u="none" strike="noStrike" baseline="0" dirty="0">
                <a:latin typeface="TimesNewRomanPSMT"/>
              </a:rPr>
              <a:t>Examiner les rapports sur les exemptions soumis par les Parties Contractantes.</a:t>
            </a:r>
          </a:p>
          <a:p>
            <a:pPr marL="285750" indent="-285750" algn="l">
              <a:buFontTx/>
              <a:buChar char="-"/>
            </a:pPr>
            <a:endParaRPr lang="fr-FR" sz="1800" b="0" i="0" u="none" strike="noStrike" baseline="0" dirty="0">
              <a:latin typeface="TimesNewRomanPSMT"/>
            </a:endParaRPr>
          </a:p>
          <a:p>
            <a:pPr algn="l"/>
            <a:r>
              <a:rPr lang="fr-FR" sz="1800" b="0" i="0" u="none" strike="noStrike" baseline="0" dirty="0">
                <a:latin typeface="TimesNewRomanPSMT"/>
              </a:rPr>
              <a:t>- Avec l'aide du Secrétariat et/ou du CAR-SPAW, examiner les moyens de faciliter la</a:t>
            </a:r>
          </a:p>
          <a:p>
            <a:pPr algn="l"/>
            <a:r>
              <a:rPr lang="fr-FR" sz="1800" b="0" i="0" u="none" strike="noStrike" baseline="0" dirty="0">
                <a:latin typeface="TimesNewRomanPSMT"/>
              </a:rPr>
              <a:t>communication des dérogations et faire des recommandations pour examen au cours de la prochaine</a:t>
            </a:r>
          </a:p>
          <a:p>
            <a:pPr algn="l"/>
            <a:r>
              <a:rPr lang="fr-FR" sz="1800" b="0" i="0" u="none" strike="noStrike" baseline="0" dirty="0">
                <a:latin typeface="TimesNewRomanPSMT"/>
              </a:rPr>
              <a:t>période biennale, en vue de discussions futures au STAC10 et d'un examen ultérieur à la COP12.</a:t>
            </a:r>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5</a:t>
            </a:fld>
            <a:endParaRPr lang="fr-FR"/>
          </a:p>
        </p:txBody>
      </p:sp>
    </p:spTree>
    <p:extLst>
      <p:ext uri="{BB962C8B-B14F-4D97-AF65-F5344CB8AC3E}">
        <p14:creationId xmlns:p14="http://schemas.microsoft.com/office/powerpoint/2010/main" val="296581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Chaque partie peut adopter des dérogations aux interdictions prescrites pour la protection et le rétablissement des espèces énumérées aux annexes I et II à des fins scientifiques, éducatives ou de gestion nécessaires pour assurer la survie de l'espèce ou pour prévenir des dommages importants à celle-ci. Ces dérogations ne doivent pas mettre en péril les espèces et doivent être signalées à l'Organisation afin que le Comité scientifique et technique évalue la pertinence des dérogations accordées. </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6</a:t>
            </a:fld>
            <a:endParaRPr lang="fr-FR"/>
          </a:p>
        </p:txBody>
      </p:sp>
    </p:spTree>
    <p:extLst>
      <p:ext uri="{BB962C8B-B14F-4D97-AF65-F5344CB8AC3E}">
        <p14:creationId xmlns:p14="http://schemas.microsoft.com/office/powerpoint/2010/main" val="113931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FR" sz="1800" dirty="0">
                <a:effectLst/>
                <a:latin typeface="Times New Roman" panose="02020603050405020304" pitchFamily="18" charset="0"/>
                <a:ea typeface="Times New Roman" panose="02020603050405020304" pitchFamily="18" charset="0"/>
              </a:rPr>
              <a:t>Le STAC désigne le président de chaque Groupe de Travail pour un mandat d'une période biennale. Cette biennale le CAR SPAW a présidé l’ensemble des groupes de travail. </a:t>
            </a:r>
            <a:endParaRPr lang="fr-FR"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Times New Roman" panose="02020603050405020304" pitchFamily="18" charset="0"/>
              </a:rPr>
              <a:t>-</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Une réunion d'introduction avec tous les groupes de travail a été organisée le 3 juin 2022. Cette réunion avait pour but de présenter aux nouveaux experts nommés le contexte du protocole SPAW, les règles et les objectifs des groupes de travail, et de créer un élan parmi les experts vétérans pour lancer une bonne dynamique de travail. Dix-huit (18) participants y ont assisté. </a:t>
            </a:r>
          </a:p>
          <a:p>
            <a:pPr algn="just">
              <a:lnSpc>
                <a:spcPct val="95000"/>
              </a:lnSpc>
              <a:spcAft>
                <a:spcPts val="500"/>
              </a:spcAft>
            </a:pP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Le rapport d'exemption des États-Unis a été soumis au CAR SPAW le 3 août 2022 et partagé avec le groupe de travail sur les exemptions sur la plateforme </a:t>
            </a:r>
            <a:r>
              <a:rPr lang="fr-FR" sz="1800" kern="15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TeamWork</a:t>
            </a: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le 5 août 2022.</a:t>
            </a:r>
          </a:p>
          <a:p>
            <a:pPr algn="just">
              <a:lnSpc>
                <a:spcPct val="95000"/>
              </a:lnSpc>
              <a:spcAft>
                <a:spcPts val="500"/>
              </a:spcAft>
            </a:pPr>
            <a:endPar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just">
              <a:lnSpc>
                <a:spcPct val="95000"/>
              </a:lnSpc>
              <a:spcAft>
                <a:spcPts val="500"/>
              </a:spcAft>
            </a:pPr>
            <a:r>
              <a:rPr lang="fr-FR" sz="1800" dirty="0">
                <a:solidFill>
                  <a:srgbClr val="000000"/>
                </a:solidFill>
                <a:effectLst/>
                <a:latin typeface="Times New Roman" panose="02020603050405020304" pitchFamily="18" charset="0"/>
                <a:ea typeface="Times New Roman" panose="02020603050405020304" pitchFamily="18" charset="0"/>
              </a:rPr>
              <a:t>Les experts ont été invités à lire la proposition et à ajouter leurs commentaires avant la réunion de validation prévue début septembre.</a:t>
            </a:r>
            <a:endPar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just">
              <a:lnSpc>
                <a:spcPct val="95000"/>
              </a:lnSpc>
              <a:spcAft>
                <a:spcPts val="500"/>
              </a:spcAft>
            </a:pPr>
            <a:endParaRPr lang="fr-FR" sz="1800" kern="150" dirty="0">
              <a:solidFill>
                <a:srgbClr val="000000"/>
              </a:solidFill>
              <a:effectLst/>
              <a:latin typeface="Times New Roman" panose="02020603050405020304" pitchFamily="18" charset="0"/>
              <a:ea typeface="NSimSun" panose="02010609030101010101" pitchFamily="49" charset="-122"/>
              <a:cs typeface="Arial" panose="020B0604020202020204" pitchFamily="34" charset="0"/>
            </a:endParaRPr>
          </a:p>
          <a:p>
            <a:pPr marL="0" marR="0" lvl="0" indent="0" algn="just" defTabSz="914400" rtl="0" eaLnBrk="1" fontAlgn="auto" latinLnBrk="0" hangingPunct="1">
              <a:lnSpc>
                <a:spcPct val="95000"/>
              </a:lnSpc>
              <a:spcBef>
                <a:spcPts val="0"/>
              </a:spcBef>
              <a:spcAft>
                <a:spcPts val="500"/>
              </a:spcAft>
              <a:buClrTx/>
              <a:buSzTx/>
              <a:buFontTx/>
              <a:buNone/>
              <a:tabLst/>
              <a:defRPr/>
            </a:pP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 9 septembre 2022, les experts du groupe de travail "Exemption" (2) se sont réunis pour discuter du rapport d'exemption des États-Unis Et ont reconnu le travail effectué par les États-Unis et ont déclaré que cette proposition pourrait servir d'exemple à toutes les Parties souhaitant faire une dérogation.</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0" marR="0" lvl="0" indent="0" algn="just" defTabSz="914400" rtl="0" eaLnBrk="1" fontAlgn="auto" latinLnBrk="0" hangingPunct="1">
              <a:lnSpc>
                <a:spcPct val="95000"/>
              </a:lnSpc>
              <a:spcBef>
                <a:spcPts val="0"/>
              </a:spcBef>
              <a:spcAft>
                <a:spcPts val="500"/>
              </a:spcAft>
              <a:buClrTx/>
              <a:buSzTx/>
              <a:buFontTx/>
              <a:buNone/>
              <a:tabLst/>
              <a:defRPr/>
            </a:pP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algn="just">
              <a:lnSpc>
                <a:spcPct val="95000"/>
              </a:lnSpc>
              <a:spcAft>
                <a:spcPts val="500"/>
              </a:spcAft>
            </a:pP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7</a:t>
            </a:fld>
            <a:endParaRPr lang="fr-FR"/>
          </a:p>
        </p:txBody>
      </p:sp>
    </p:spTree>
    <p:extLst>
      <p:ext uri="{BB962C8B-B14F-4D97-AF65-F5344CB8AC3E}">
        <p14:creationId xmlns:p14="http://schemas.microsoft.com/office/powerpoint/2010/main" val="336649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95000"/>
              </a:lnSpc>
              <a:spcAft>
                <a:spcPts val="500"/>
              </a:spcAft>
            </a:pPr>
            <a:r>
              <a:rPr lang="fr-FR" b="1" dirty="0" err="1"/>
              <a:t>Recommendations</a:t>
            </a:r>
            <a:r>
              <a:rPr lang="fr-FR" b="1" dirty="0"/>
              <a:t> pour faciliter Le </a:t>
            </a:r>
            <a:r>
              <a:rPr lang="fr-FR" b="1" dirty="0" err="1"/>
              <a:t>reporting</a:t>
            </a:r>
            <a:r>
              <a:rPr lang="fr-FR" b="1" dirty="0"/>
              <a:t> des dérogations.</a:t>
            </a:r>
          </a:p>
          <a:p>
            <a:pPr algn="just">
              <a:lnSpc>
                <a:spcPct val="95000"/>
              </a:lnSpc>
              <a:spcAft>
                <a:spcPts val="500"/>
              </a:spcAft>
            </a:pPr>
            <a:r>
              <a:rPr lang="fr-FR" dirty="0"/>
              <a:t>-</a:t>
            </a: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Un premier document basé sur les recommandations du groupe de travail dérogation et transmis au STAC 9 a été soumis aux experts comme base de travail le 10 août 2022.</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algn="just">
              <a:lnSpc>
                <a:spcPct val="95000"/>
              </a:lnSpc>
              <a:spcAft>
                <a:spcPts val="500"/>
              </a:spcAft>
            </a:pPr>
            <a:r>
              <a:rPr lang="fr-FR" sz="1800" b="1"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Les experts ont été invités à lire la proposition et à ajouter leurs commentaires</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algn="just">
              <a:lnSpc>
                <a:spcPct val="95000"/>
              </a:lnSpc>
              <a:spcAft>
                <a:spcPts val="500"/>
              </a:spcAft>
            </a:pPr>
            <a:r>
              <a:rPr lang="fr-FR" sz="1800" b="1"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 9 septembre 2022, les experts du groupe de travail exemption ont été invités à une réunion de discussion et validation. L'objectif principal était de commenter le document pour identifier de moyen d’encourager les Parties Contractantes a déposer des demandes de dérogation.</a:t>
            </a:r>
          </a:p>
          <a:p>
            <a:pPr algn="just">
              <a:lnSpc>
                <a:spcPct val="95000"/>
              </a:lnSpc>
              <a:spcAft>
                <a:spcPts val="500"/>
              </a:spcAft>
            </a:pPr>
            <a:endPar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95000"/>
              </a:lnSpc>
              <a:spcBef>
                <a:spcPts val="0"/>
              </a:spcBef>
              <a:spcAft>
                <a:spcPts val="500"/>
              </a:spcAft>
              <a:buClrTx/>
              <a:buSzTx/>
              <a:buFontTx/>
              <a:buNone/>
              <a:tabLst/>
              <a:defRPr/>
            </a:pPr>
            <a:r>
              <a:rPr lang="fr-FR" sz="1800" dirty="0">
                <a:solidFill>
                  <a:srgbClr val="FF0000"/>
                </a:solidFill>
                <a:effectLst/>
                <a:highlight>
                  <a:srgbClr val="FFFF00"/>
                </a:highlight>
                <a:latin typeface="Times New Roman" panose="02020603050405020304" pitchFamily="18" charset="0"/>
                <a:ea typeface="Times New Roman" panose="02020603050405020304" pitchFamily="18" charset="0"/>
              </a:rPr>
              <a:t>Les principales recommandations issues de ce travail sont les suivantes :</a:t>
            </a:r>
            <a:endParaRPr lang="fr-FR" sz="1800" b="0" i="0" kern="100" dirty="0">
              <a:solidFill>
                <a:srgbClr val="000000"/>
              </a:solidFill>
              <a:effectLst/>
              <a:highlight>
                <a:srgbClr val="FFFF00"/>
              </a:highlight>
              <a:latin typeface="+mn-lt"/>
              <a:ea typeface="Times New Roman" panose="02020603050405020304" pitchFamily="18" charset="0"/>
              <a:cs typeface="Times" panose="02020603050405020304" pitchFamily="18" charset="0"/>
            </a:endParaRPr>
          </a:p>
          <a:p>
            <a:pPr algn="just">
              <a:lnSpc>
                <a:spcPct val="95000"/>
              </a:lnSpc>
              <a:spcAft>
                <a:spcPts val="500"/>
              </a:spcAft>
            </a:pP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Arial Unicode MS"/>
                <a:cs typeface="Arial Unicode MS"/>
              </a:rPr>
              <a:t>Utiliser les informations existantes (utiliser les rapports nationaux lorsqu'ils existent au niveau de la Convention et du Protocole) pour identifier ce qui est mis en œuvre par les pays pour se conformer au protocole </a:t>
            </a: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Demander au Secrétariat d'entrer en contact avec les pays qui ne respectent pas le protocole et de fournir davantage de rapports bisannuels reçus. Faire des rappels.</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Encourager les pays à faire plus de rapports et à nommer des experts ou des représentants au groupe de travail.</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Arial Unicode MS"/>
                <a:cs typeface="Arial Unicode MS"/>
              </a:rPr>
              <a:t>Utiliser le rapport programmatique américain comme exemple d'un format de rapport. </a:t>
            </a: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Arial Unicode MS"/>
                <a:cs typeface="Arial Unicode MS"/>
              </a:rPr>
              <a:t>Envisager d'adapter le format de rapport biennal en ligne de la Convention de Carthagène qui pourrait inclure une section sur les dérogations afin de rationaliser les rapports.</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Trouver des fonds (ou établir un fonds coopératif) dans lesquels les Parties pourraient puiser pour aider à compenser ces coûts, et encourager les rapports</a:t>
            </a:r>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8</a:t>
            </a:fld>
            <a:endParaRPr lang="fr-FR"/>
          </a:p>
        </p:txBody>
      </p:sp>
    </p:spTree>
    <p:extLst>
      <p:ext uri="{BB962C8B-B14F-4D97-AF65-F5344CB8AC3E}">
        <p14:creationId xmlns:p14="http://schemas.microsoft.com/office/powerpoint/2010/main" val="380030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just">
              <a:lnSpc>
                <a:spcPct val="95000"/>
              </a:lnSpc>
              <a:spcAft>
                <a:spcPts val="500"/>
              </a:spcAft>
              <a:buFont typeface="Arial" panose="020B0604020202020204" pitchFamily="34" charset="0"/>
              <a:buChar char="•"/>
            </a:pP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Arial Unicode MS"/>
                <a:cs typeface="Arial Unicode MS"/>
              </a:rPr>
              <a:t>Le Secrétariat/CAR pourrait établir une base de données officielle sur les exemptions, ce qui constituerait une ressource supplémentaire pour les CP.</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 Secrétariat pourrait préparer un document d'information et un inventaire énumérant les activités actuelles ou prévues entreprises par les Parties qui pourraient nécessiter une exemption au titre de l'article 11(2) du Protocole. Cet examen pourrait également porter sur les activités passées qui pourraient vraisemblablement se répéter, afin de dresser le profil des types d'activités que les Parties devraient présenter au STAC pour examen. Cet examen pourrait résumer les activités entreprises par les Parties au titre des trois principaux motifs d'exemption actuellement autorisés par l'article 11(2). L'objectif de ce document serait de maintenir la dynamique et de mettre l'accent sur les activités susceptibles de nuire à l'efficacité du Protocole au fil du temps, ainsi que d'éduquer et d'informer les Parties quant aux types d'activités qui devraient être signalées. </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Arial Unicode MS"/>
                <a:cs typeface="Arial Unicode MS"/>
              </a:rPr>
              <a:t>Fournir des recommandations sur le type d’actions </a:t>
            </a:r>
            <a:r>
              <a:rPr lang="fr-FR" sz="1800" kern="150" dirty="0" err="1">
                <a:solidFill>
                  <a:srgbClr val="000000"/>
                </a:solidFill>
                <a:effectLst/>
                <a:latin typeface="Times New Roman" panose="02020603050405020304" pitchFamily="18" charset="0"/>
                <a:ea typeface="Arial Unicode MS"/>
                <a:cs typeface="Arial Unicode MS"/>
              </a:rPr>
              <a:t>necesitant</a:t>
            </a:r>
            <a:r>
              <a:rPr lang="fr-FR" sz="1800" kern="150" dirty="0">
                <a:solidFill>
                  <a:srgbClr val="000000"/>
                </a:solidFill>
                <a:effectLst/>
                <a:latin typeface="Times New Roman" panose="02020603050405020304" pitchFamily="18" charset="0"/>
                <a:ea typeface="Arial Unicode MS"/>
                <a:cs typeface="Arial Unicode MS"/>
              </a:rPr>
              <a:t> une </a:t>
            </a:r>
            <a:r>
              <a:rPr lang="fr-FR" sz="1800" kern="150" dirty="0" err="1">
                <a:solidFill>
                  <a:srgbClr val="000000"/>
                </a:solidFill>
                <a:effectLst/>
                <a:latin typeface="Times New Roman" panose="02020603050405020304" pitchFamily="18" charset="0"/>
                <a:ea typeface="Arial Unicode MS"/>
                <a:cs typeface="Arial Unicode MS"/>
              </a:rPr>
              <a:t>derogation</a:t>
            </a:r>
            <a:r>
              <a:rPr lang="fr-FR" sz="1800" kern="150" dirty="0">
                <a:solidFill>
                  <a:srgbClr val="000000"/>
                </a:solidFill>
                <a:effectLst/>
                <a:latin typeface="Times New Roman" panose="02020603050405020304" pitchFamily="18" charset="0"/>
                <a:ea typeface="Arial Unicode MS"/>
                <a:cs typeface="Arial Unicode MS"/>
              </a:rPr>
              <a:t> et sur la gravité des activités à signaler.</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effectLst/>
                <a:latin typeface="Times New Roman" panose="02020603050405020304" pitchFamily="18" charset="0"/>
                <a:ea typeface="Arial Unicode MS"/>
                <a:cs typeface="Arial Unicode MS"/>
              </a:rPr>
              <a:t>Clarifier la position que le STAC devrait adopter pour traiter la non-conformité des Parties SPAW qui autorisent encore la chasse d'espèces protégées. </a:t>
            </a:r>
          </a:p>
          <a:p>
            <a:pPr marL="285750" indent="-285750" algn="just">
              <a:spcAft>
                <a:spcPts val="500"/>
              </a:spcAft>
              <a:buFont typeface="Arial" panose="020B0604020202020204" pitchFamily="34" charset="0"/>
              <a:buChar char="•"/>
            </a:pPr>
            <a:r>
              <a:rPr lang="fr-FR" sz="1800" kern="150" dirty="0">
                <a:effectLst/>
                <a:latin typeface="Times New Roman" panose="02020603050405020304" pitchFamily="18" charset="0"/>
                <a:ea typeface="Arial Unicode MS"/>
                <a:cs typeface="Arial Unicode MS"/>
              </a:rPr>
              <a:t>Des évaluations spécifiques aux taxons pourraient être menées pour évaluer l'étendue de la chasse des espèces répertoriées dans la région.</a:t>
            </a:r>
            <a:endParaRPr lang="fr-FR" sz="1800" kern="150" dirty="0">
              <a:solidFill>
                <a:schemeClr val="tx1"/>
              </a:solidFill>
              <a:effectLst/>
              <a:latin typeface="Liberation Serif" panose="02020603050405020304" pitchFamily="18" charset="0"/>
              <a:ea typeface="NSimSun" panose="02010609030101010101" pitchFamily="49" charset="-122"/>
              <a:cs typeface="Arial" panose="020B0604020202020204" pitchFamily="34" charset="0"/>
            </a:endParaRPr>
          </a:p>
          <a:p>
            <a:pPr marL="285750" indent="-285750" algn="just">
              <a:spcAft>
                <a:spcPts val="500"/>
              </a:spcAft>
              <a:buFont typeface="Arial" panose="020B0604020202020204" pitchFamily="34" charset="0"/>
              <a:buChar char="•"/>
            </a:pP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Parce qu'il y a de nouvelles Parties au Protocole, et parce que les informations sont maintenant </a:t>
            </a:r>
            <a:r>
              <a:rPr lang="fr-FR" sz="1800" kern="15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obsolétes</a:t>
            </a:r>
            <a:r>
              <a:rPr lang="fr-FR" sz="18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le Secrétariat/CAR pourrait relancer les enquêtes/inventaires sur les capacités nationales demandés dans le cadre du Plan d'action pour les mammifères marins (PAMM).</a:t>
            </a:r>
            <a:endParaRPr lang="fr-FR" sz="1800" kern="150" dirty="0">
              <a:effectLst/>
              <a:latin typeface="Liberation Serif" panose="02020603050405020304" pitchFamily="18" charset="0"/>
              <a:ea typeface="NSimSun" panose="02010609030101010101" pitchFamily="49" charset="-122"/>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9</a:t>
            </a:fld>
            <a:endParaRPr lang="fr-FR"/>
          </a:p>
        </p:txBody>
      </p:sp>
    </p:spTree>
    <p:extLst>
      <p:ext uri="{BB962C8B-B14F-4D97-AF65-F5344CB8AC3E}">
        <p14:creationId xmlns:p14="http://schemas.microsoft.com/office/powerpoint/2010/main" val="221968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F4FBD-A681-8C1D-63CB-8998AEAC2E2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GP"/>
          </a:p>
        </p:txBody>
      </p:sp>
      <p:sp>
        <p:nvSpPr>
          <p:cNvPr id="3" name="Sous-titre 2">
            <a:extLst>
              <a:ext uri="{FF2B5EF4-FFF2-40B4-BE49-F238E27FC236}">
                <a16:creationId xmlns:a16="http://schemas.microsoft.com/office/drawing/2014/main" id="{001E6916-FD49-E208-23A9-0585221DD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GP"/>
          </a:p>
        </p:txBody>
      </p:sp>
      <p:sp>
        <p:nvSpPr>
          <p:cNvPr id="4" name="Espace réservé de la date 3">
            <a:extLst>
              <a:ext uri="{FF2B5EF4-FFF2-40B4-BE49-F238E27FC236}">
                <a16:creationId xmlns:a16="http://schemas.microsoft.com/office/drawing/2014/main" id="{B576C90B-CA3D-A443-729D-BB5123D4199A}"/>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3345AC58-9AD5-0EA4-5539-2FB076CF0BB9}"/>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EB2341FF-7DA0-DEE7-329D-910272D3ACAC}"/>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52008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8D505-067A-EED0-ACBE-38F917A917B7}"/>
              </a:ext>
            </a:extLst>
          </p:cNvPr>
          <p:cNvSpPr>
            <a:spLocks noGrp="1"/>
          </p:cNvSpPr>
          <p:nvPr>
            <p:ph type="title"/>
          </p:nvPr>
        </p:nvSpPr>
        <p:spPr/>
        <p:txBody>
          <a:bodyPr/>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4557328E-2310-DD56-9B69-3FAB9EE5000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3D4C4711-16DA-2C46-0053-D44362D308AF}"/>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BCFF74C0-86AB-E761-EC36-46E3976E0196}"/>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F162A8E7-B5D9-C954-2371-706FB460DF20}"/>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188618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B058F2-E21C-AEA9-8BB3-D9A4358B47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61180698-6AC1-2A81-6706-1BDB255EAF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EF8E2697-077B-6070-8FDC-735B47BCDFD3}"/>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FEF8FD14-D791-3312-D428-8CDA4FEAC940}"/>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10E4DDCC-1E4F-7622-D7B0-6C9D08250514}"/>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419042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a:gsLst>
            <a:gs pos="0">
              <a:schemeClr val="accent1">
                <a:lumMod val="5000"/>
                <a:lumOff val="95000"/>
              </a:schemeClr>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3BED12-0EE6-DA39-29FA-5429E6927791}"/>
              </a:ext>
            </a:extLst>
          </p:cNvPr>
          <p:cNvSpPr/>
          <p:nvPr userDrawn="1"/>
        </p:nvSpPr>
        <p:spPr>
          <a:xfrm>
            <a:off x="0" y="0"/>
            <a:ext cx="152400" cy="6858000"/>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GP"/>
          </a:p>
        </p:txBody>
      </p:sp>
      <p:sp>
        <p:nvSpPr>
          <p:cNvPr id="2" name="Titre 1">
            <a:extLst>
              <a:ext uri="{FF2B5EF4-FFF2-40B4-BE49-F238E27FC236}">
                <a16:creationId xmlns:a16="http://schemas.microsoft.com/office/drawing/2014/main" id="{F8CE6187-6D9D-03BF-78AB-CE7256D6E75F}"/>
              </a:ext>
            </a:extLst>
          </p:cNvPr>
          <p:cNvSpPr>
            <a:spLocks noGrp="1"/>
          </p:cNvSpPr>
          <p:nvPr>
            <p:ph type="title"/>
          </p:nvPr>
        </p:nvSpPr>
        <p:spPr>
          <a:xfrm>
            <a:off x="1397000" y="365125"/>
            <a:ext cx="9803004" cy="1325563"/>
          </a:xfrm>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74B6C28A-956C-431C-61BD-BAABF1847586}"/>
              </a:ext>
            </a:extLst>
          </p:cNvPr>
          <p:cNvSpPr>
            <a:spLocks noGrp="1"/>
          </p:cNvSpPr>
          <p:nvPr>
            <p:ph idx="1"/>
          </p:nvPr>
        </p:nvSpPr>
        <p:spPr>
          <a:xfrm>
            <a:off x="1397000" y="1825625"/>
            <a:ext cx="9803004"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1A9EA719-67EB-8B5E-BE25-DC20693FA9D6}"/>
              </a:ext>
            </a:extLst>
          </p:cNvPr>
          <p:cNvSpPr>
            <a:spLocks noGrp="1"/>
          </p:cNvSpPr>
          <p:nvPr>
            <p:ph type="dt" sz="half" idx="10"/>
          </p:nvPr>
        </p:nvSpPr>
        <p:spPr>
          <a:xfrm>
            <a:off x="2226826" y="6356350"/>
            <a:ext cx="2253344" cy="365125"/>
          </a:xfrm>
        </p:spPr>
        <p:txBody>
          <a:bodyPr/>
          <a:lstStyle/>
          <a:p>
            <a:fld id="{EB57F8DA-AC24-47F3-8F91-5BB5BB122356}" type="datetimeFigureOut">
              <a:rPr lang="fr-GP" smtClean="0"/>
              <a:t>01/29/2023</a:t>
            </a:fld>
            <a:endParaRPr lang="fr-GP" dirty="0"/>
          </a:p>
        </p:txBody>
      </p:sp>
      <p:sp>
        <p:nvSpPr>
          <p:cNvPr id="5" name="Espace réservé du pied de page 4">
            <a:extLst>
              <a:ext uri="{FF2B5EF4-FFF2-40B4-BE49-F238E27FC236}">
                <a16:creationId xmlns:a16="http://schemas.microsoft.com/office/drawing/2014/main" id="{BD60293E-BBCC-5DF1-1624-5ADB216CB75D}"/>
              </a:ext>
            </a:extLst>
          </p:cNvPr>
          <p:cNvSpPr>
            <a:spLocks noGrp="1"/>
          </p:cNvSpPr>
          <p:nvPr>
            <p:ph type="ftr" sz="quarter" idx="11"/>
          </p:nvPr>
        </p:nvSpPr>
        <p:spPr>
          <a:xfrm>
            <a:off x="4597400" y="6356350"/>
            <a:ext cx="5367774" cy="365125"/>
          </a:xfrm>
        </p:spPr>
        <p:txBody>
          <a:bodyPr/>
          <a:lstStyle/>
          <a:p>
            <a:endParaRPr lang="fr-GP" dirty="0"/>
          </a:p>
        </p:txBody>
      </p:sp>
      <p:sp>
        <p:nvSpPr>
          <p:cNvPr id="6" name="Espace réservé du numéro de diapositive 5">
            <a:extLst>
              <a:ext uri="{FF2B5EF4-FFF2-40B4-BE49-F238E27FC236}">
                <a16:creationId xmlns:a16="http://schemas.microsoft.com/office/drawing/2014/main" id="{D48DD010-81AE-70F4-B6A1-0EBE8D50B650}"/>
              </a:ext>
            </a:extLst>
          </p:cNvPr>
          <p:cNvSpPr>
            <a:spLocks noGrp="1"/>
          </p:cNvSpPr>
          <p:nvPr>
            <p:ph type="sldNum" sz="quarter" idx="12"/>
          </p:nvPr>
        </p:nvSpPr>
        <p:spPr>
          <a:xfrm>
            <a:off x="10487408" y="6356350"/>
            <a:ext cx="712596" cy="365125"/>
          </a:xfrm>
        </p:spPr>
        <p:txBody>
          <a:bodyPr/>
          <a:lstStyle/>
          <a:p>
            <a:fld id="{344EDC7F-7F30-48DE-9EEC-133DA30BE13C}" type="slidenum">
              <a:rPr lang="fr-GP" smtClean="0"/>
              <a:t>‹N°›</a:t>
            </a:fld>
            <a:endParaRPr lang="fr-GP" dirty="0"/>
          </a:p>
        </p:txBody>
      </p:sp>
    </p:spTree>
    <p:extLst>
      <p:ext uri="{BB962C8B-B14F-4D97-AF65-F5344CB8AC3E}">
        <p14:creationId xmlns:p14="http://schemas.microsoft.com/office/powerpoint/2010/main" val="21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8C6FD-620F-1054-37DF-EE5D61C27CE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GP"/>
          </a:p>
        </p:txBody>
      </p:sp>
      <p:sp>
        <p:nvSpPr>
          <p:cNvPr id="3" name="Espace réservé du texte 2">
            <a:extLst>
              <a:ext uri="{FF2B5EF4-FFF2-40B4-BE49-F238E27FC236}">
                <a16:creationId xmlns:a16="http://schemas.microsoft.com/office/drawing/2014/main" id="{098962B8-8C4E-5885-8A80-A00E9E8DF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F4CAAA9-56F9-470C-E0E5-DEC8FD638278}"/>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57240CB9-2003-C26D-B611-5FA5194EDBBC}"/>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07089734-E9B3-F446-248A-249A594593E5}"/>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151120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6816B-1A56-C04F-3FEF-9E13D6A7DEB8}"/>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2399E89F-A264-CAC0-D28E-2CBE0109F67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contenu 3">
            <a:extLst>
              <a:ext uri="{FF2B5EF4-FFF2-40B4-BE49-F238E27FC236}">
                <a16:creationId xmlns:a16="http://schemas.microsoft.com/office/drawing/2014/main" id="{6209D611-ADD4-6885-B395-D9F4D128F1A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e la date 4">
            <a:extLst>
              <a:ext uri="{FF2B5EF4-FFF2-40B4-BE49-F238E27FC236}">
                <a16:creationId xmlns:a16="http://schemas.microsoft.com/office/drawing/2014/main" id="{1A529E10-1F65-F826-0646-0E979E1E0401}"/>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8DEFEE65-CC08-FC7A-46B8-E2B197F15FDE}"/>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AAA01715-8D99-3A32-06A3-F128A7819DFF}"/>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45024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35B38-8E78-B5FD-DC1D-D4E10768F126}"/>
              </a:ext>
            </a:extLst>
          </p:cNvPr>
          <p:cNvSpPr>
            <a:spLocks noGrp="1"/>
          </p:cNvSpPr>
          <p:nvPr>
            <p:ph type="title"/>
          </p:nvPr>
        </p:nvSpPr>
        <p:spPr>
          <a:xfrm>
            <a:off x="839788" y="365125"/>
            <a:ext cx="10515600" cy="1325563"/>
          </a:xfrm>
        </p:spPr>
        <p:txBody>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2B656572-2502-A4ED-E468-15270BED0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E56E9A-70AC-FB7F-74AF-1EDFE5D192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u texte 4">
            <a:extLst>
              <a:ext uri="{FF2B5EF4-FFF2-40B4-BE49-F238E27FC236}">
                <a16:creationId xmlns:a16="http://schemas.microsoft.com/office/drawing/2014/main" id="{9EA870B6-0380-7CED-A312-E5AC8B097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7B1AF2-523E-EE17-5D2B-12DC647CA50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7" name="Espace réservé de la date 6">
            <a:extLst>
              <a:ext uri="{FF2B5EF4-FFF2-40B4-BE49-F238E27FC236}">
                <a16:creationId xmlns:a16="http://schemas.microsoft.com/office/drawing/2014/main" id="{FCF64EB1-05EC-4299-13DE-268E242EEE24}"/>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8" name="Espace réservé du pied de page 7">
            <a:extLst>
              <a:ext uri="{FF2B5EF4-FFF2-40B4-BE49-F238E27FC236}">
                <a16:creationId xmlns:a16="http://schemas.microsoft.com/office/drawing/2014/main" id="{07750A7A-B9A3-7F76-D9BC-E1F1E63F8D7F}"/>
              </a:ext>
            </a:extLst>
          </p:cNvPr>
          <p:cNvSpPr>
            <a:spLocks noGrp="1"/>
          </p:cNvSpPr>
          <p:nvPr>
            <p:ph type="ftr" sz="quarter" idx="11"/>
          </p:nvPr>
        </p:nvSpPr>
        <p:spPr/>
        <p:txBody>
          <a:bodyPr/>
          <a:lstStyle/>
          <a:p>
            <a:endParaRPr lang="fr-GP"/>
          </a:p>
        </p:txBody>
      </p:sp>
      <p:sp>
        <p:nvSpPr>
          <p:cNvPr id="9" name="Espace réservé du numéro de diapositive 8">
            <a:extLst>
              <a:ext uri="{FF2B5EF4-FFF2-40B4-BE49-F238E27FC236}">
                <a16:creationId xmlns:a16="http://schemas.microsoft.com/office/drawing/2014/main" id="{03F5B10C-0304-AB64-CE3E-B7AF37AA0348}"/>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6310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49A5-11A0-2FD7-0C68-482963FF7161}"/>
              </a:ext>
            </a:extLst>
          </p:cNvPr>
          <p:cNvSpPr>
            <a:spLocks noGrp="1"/>
          </p:cNvSpPr>
          <p:nvPr>
            <p:ph type="title"/>
          </p:nvPr>
        </p:nvSpPr>
        <p:spPr/>
        <p:txBody>
          <a:bodyPr/>
          <a:lstStyle/>
          <a:p>
            <a:r>
              <a:rPr lang="fr-FR"/>
              <a:t>Modifiez le style du titre</a:t>
            </a:r>
            <a:endParaRPr lang="fr-GP"/>
          </a:p>
        </p:txBody>
      </p:sp>
      <p:sp>
        <p:nvSpPr>
          <p:cNvPr id="3" name="Espace réservé de la date 2">
            <a:extLst>
              <a:ext uri="{FF2B5EF4-FFF2-40B4-BE49-F238E27FC236}">
                <a16:creationId xmlns:a16="http://schemas.microsoft.com/office/drawing/2014/main" id="{1C37BD03-B7BB-4E3C-11D2-A0EC25D5B911}"/>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4" name="Espace réservé du pied de page 3">
            <a:extLst>
              <a:ext uri="{FF2B5EF4-FFF2-40B4-BE49-F238E27FC236}">
                <a16:creationId xmlns:a16="http://schemas.microsoft.com/office/drawing/2014/main" id="{4152515F-F141-8113-6801-F3A5D11B97D6}"/>
              </a:ext>
            </a:extLst>
          </p:cNvPr>
          <p:cNvSpPr>
            <a:spLocks noGrp="1"/>
          </p:cNvSpPr>
          <p:nvPr>
            <p:ph type="ftr" sz="quarter" idx="11"/>
          </p:nvPr>
        </p:nvSpPr>
        <p:spPr/>
        <p:txBody>
          <a:bodyPr/>
          <a:lstStyle/>
          <a:p>
            <a:endParaRPr lang="fr-GP"/>
          </a:p>
        </p:txBody>
      </p:sp>
      <p:sp>
        <p:nvSpPr>
          <p:cNvPr id="5" name="Espace réservé du numéro de diapositive 4">
            <a:extLst>
              <a:ext uri="{FF2B5EF4-FFF2-40B4-BE49-F238E27FC236}">
                <a16:creationId xmlns:a16="http://schemas.microsoft.com/office/drawing/2014/main" id="{3C0AB1C5-65C5-AEF6-A722-9486D0A9757B}"/>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63857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45B568-574C-767F-76D2-A1B069D43FC8}"/>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3" name="Espace réservé du pied de page 2">
            <a:extLst>
              <a:ext uri="{FF2B5EF4-FFF2-40B4-BE49-F238E27FC236}">
                <a16:creationId xmlns:a16="http://schemas.microsoft.com/office/drawing/2014/main" id="{7E62ED1B-ED73-68E0-DFDA-BDE4D937033E}"/>
              </a:ext>
            </a:extLst>
          </p:cNvPr>
          <p:cNvSpPr>
            <a:spLocks noGrp="1"/>
          </p:cNvSpPr>
          <p:nvPr>
            <p:ph type="ftr" sz="quarter" idx="11"/>
          </p:nvPr>
        </p:nvSpPr>
        <p:spPr/>
        <p:txBody>
          <a:bodyPr/>
          <a:lstStyle/>
          <a:p>
            <a:endParaRPr lang="fr-GP"/>
          </a:p>
        </p:txBody>
      </p:sp>
      <p:sp>
        <p:nvSpPr>
          <p:cNvPr id="4" name="Espace réservé du numéro de diapositive 3">
            <a:extLst>
              <a:ext uri="{FF2B5EF4-FFF2-40B4-BE49-F238E27FC236}">
                <a16:creationId xmlns:a16="http://schemas.microsoft.com/office/drawing/2014/main" id="{8F34F7C5-A3B8-C3BD-EAA0-BAA176D41A14}"/>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65978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3214C-F31D-E9E1-2F44-458FB85DE3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du contenu 2">
            <a:extLst>
              <a:ext uri="{FF2B5EF4-FFF2-40B4-BE49-F238E27FC236}">
                <a16:creationId xmlns:a16="http://schemas.microsoft.com/office/drawing/2014/main" id="{1E9E95D3-0A1E-2685-CB0C-F73338288D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texte 3">
            <a:extLst>
              <a:ext uri="{FF2B5EF4-FFF2-40B4-BE49-F238E27FC236}">
                <a16:creationId xmlns:a16="http://schemas.microsoft.com/office/drawing/2014/main" id="{86F2F116-A763-5C6B-7D39-035CA324F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44F3A0-BB23-7F62-1C44-06F954561CBC}"/>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0F1ED508-5EE7-430E-788B-4B6ED12F9612}"/>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53C9EB64-47B1-E41C-3AC0-4DF9D33B65E0}"/>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410046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7652-5562-22F3-4768-B8344682EE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pour une image  2">
            <a:extLst>
              <a:ext uri="{FF2B5EF4-FFF2-40B4-BE49-F238E27FC236}">
                <a16:creationId xmlns:a16="http://schemas.microsoft.com/office/drawing/2014/main" id="{68945F0F-12C3-9A7C-C7F6-F1FF6D7CE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GP"/>
          </a:p>
        </p:txBody>
      </p:sp>
      <p:sp>
        <p:nvSpPr>
          <p:cNvPr id="4" name="Espace réservé du texte 3">
            <a:extLst>
              <a:ext uri="{FF2B5EF4-FFF2-40B4-BE49-F238E27FC236}">
                <a16:creationId xmlns:a16="http://schemas.microsoft.com/office/drawing/2014/main" id="{EB46130B-CBC1-988E-C71A-CC6031F50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2F4A66-9E20-1488-404B-E3683A250EDE}"/>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F7149478-EA83-CB5F-3669-D5B5B3146505}"/>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4C4CDA59-6B27-9462-62CE-A89C2A320B5A}"/>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19715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F00DD5-C2A3-9E4A-DDC9-420F3E278330}"/>
              </a:ext>
            </a:extLst>
          </p:cNvPr>
          <p:cNvSpPr>
            <a:spLocks noGrp="1"/>
          </p:cNvSpPr>
          <p:nvPr>
            <p:ph type="title"/>
          </p:nvPr>
        </p:nvSpPr>
        <p:spPr>
          <a:xfrm>
            <a:off x="1325126" y="365125"/>
            <a:ext cx="10577976" cy="1325563"/>
          </a:xfrm>
          <a:prstGeom prst="rect">
            <a:avLst/>
          </a:prstGeom>
        </p:spPr>
        <p:txBody>
          <a:bodyPr vert="horz" lIns="91440" tIns="45720" rIns="91440" bIns="45720" rtlCol="0" anchor="ctr">
            <a:normAutofit/>
          </a:bodyPr>
          <a:lstStyle/>
          <a:p>
            <a:r>
              <a:rPr lang="fr-FR" dirty="0"/>
              <a:t>Modifiez le style du titre</a:t>
            </a:r>
            <a:endParaRPr lang="fr-GP" dirty="0"/>
          </a:p>
        </p:txBody>
      </p:sp>
      <p:sp>
        <p:nvSpPr>
          <p:cNvPr id="3" name="Espace réservé du texte 2">
            <a:extLst>
              <a:ext uri="{FF2B5EF4-FFF2-40B4-BE49-F238E27FC236}">
                <a16:creationId xmlns:a16="http://schemas.microsoft.com/office/drawing/2014/main" id="{5B40B987-ECFA-C4C9-64F8-C4FC2C9606AB}"/>
              </a:ext>
            </a:extLst>
          </p:cNvPr>
          <p:cNvSpPr>
            <a:spLocks noGrp="1"/>
          </p:cNvSpPr>
          <p:nvPr>
            <p:ph type="body" idx="1"/>
          </p:nvPr>
        </p:nvSpPr>
        <p:spPr>
          <a:xfrm>
            <a:off x="1325126" y="1825625"/>
            <a:ext cx="1057797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GP" dirty="0"/>
          </a:p>
        </p:txBody>
      </p:sp>
      <p:sp>
        <p:nvSpPr>
          <p:cNvPr id="4" name="Espace réservé de la date 3">
            <a:extLst>
              <a:ext uri="{FF2B5EF4-FFF2-40B4-BE49-F238E27FC236}">
                <a16:creationId xmlns:a16="http://schemas.microsoft.com/office/drawing/2014/main" id="{D3096867-959F-08E6-352F-E81C04605DBB}"/>
              </a:ext>
            </a:extLst>
          </p:cNvPr>
          <p:cNvSpPr>
            <a:spLocks noGrp="1"/>
          </p:cNvSpPr>
          <p:nvPr>
            <p:ph type="dt" sz="half" idx="2"/>
          </p:nvPr>
        </p:nvSpPr>
        <p:spPr>
          <a:xfrm>
            <a:off x="1325126" y="6356350"/>
            <a:ext cx="22562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7BDB6978-B27D-10E7-A0C6-01EED28FF7D4}"/>
              </a:ext>
            </a:extLst>
          </p:cNvPr>
          <p:cNvSpPr>
            <a:spLocks noGrp="1"/>
          </p:cNvSpPr>
          <p:nvPr>
            <p:ph type="ftr" sz="quarter" idx="3"/>
          </p:nvPr>
        </p:nvSpPr>
        <p:spPr>
          <a:xfrm>
            <a:off x="4038599" y="6356350"/>
            <a:ext cx="60788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GP" dirty="0"/>
          </a:p>
        </p:txBody>
      </p:sp>
      <p:sp>
        <p:nvSpPr>
          <p:cNvPr id="6" name="Espace réservé du numéro de diapositive 5">
            <a:extLst>
              <a:ext uri="{FF2B5EF4-FFF2-40B4-BE49-F238E27FC236}">
                <a16:creationId xmlns:a16="http://schemas.microsoft.com/office/drawing/2014/main" id="{6F9D41D7-3AC5-BD5F-AAE5-DAB64ACF6D06}"/>
              </a:ext>
            </a:extLst>
          </p:cNvPr>
          <p:cNvSpPr>
            <a:spLocks noGrp="1"/>
          </p:cNvSpPr>
          <p:nvPr>
            <p:ph type="sldNum" sz="quarter" idx="4"/>
          </p:nvPr>
        </p:nvSpPr>
        <p:spPr>
          <a:xfrm>
            <a:off x="10234194" y="6356350"/>
            <a:ext cx="806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EDC7F-7F30-48DE-9EEC-133DA30BE13C}" type="slidenum">
              <a:rPr lang="fr-GP" smtClean="0"/>
              <a:t>‹N°›</a:t>
            </a:fld>
            <a:endParaRPr lang="fr-GP"/>
          </a:p>
        </p:txBody>
      </p:sp>
      <p:sp>
        <p:nvSpPr>
          <p:cNvPr id="7" name="Rectangle 6">
            <a:extLst>
              <a:ext uri="{FF2B5EF4-FFF2-40B4-BE49-F238E27FC236}">
                <a16:creationId xmlns:a16="http://schemas.microsoft.com/office/drawing/2014/main" id="{A772730E-27F3-DBE2-2F82-D2DB443C3F11}"/>
              </a:ext>
            </a:extLst>
          </p:cNvPr>
          <p:cNvSpPr/>
          <p:nvPr userDrawn="1"/>
        </p:nvSpPr>
        <p:spPr>
          <a:xfrm>
            <a:off x="0" y="0"/>
            <a:ext cx="152400" cy="6858000"/>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GP"/>
          </a:p>
        </p:txBody>
      </p:sp>
      <p:grpSp>
        <p:nvGrpSpPr>
          <p:cNvPr id="8" name="Groupe 7">
            <a:extLst>
              <a:ext uri="{FF2B5EF4-FFF2-40B4-BE49-F238E27FC236}">
                <a16:creationId xmlns:a16="http://schemas.microsoft.com/office/drawing/2014/main" id="{531B9318-A149-2F8D-98CE-6D57DC9CBB13}"/>
              </a:ext>
            </a:extLst>
          </p:cNvPr>
          <p:cNvGrpSpPr/>
          <p:nvPr userDrawn="1"/>
        </p:nvGrpSpPr>
        <p:grpSpPr>
          <a:xfrm>
            <a:off x="11040514" y="5926995"/>
            <a:ext cx="1246847" cy="1000545"/>
            <a:chOff x="3063650" y="4203474"/>
            <a:chExt cx="2107696" cy="1566453"/>
          </a:xfrm>
        </p:grpSpPr>
        <p:pic>
          <p:nvPicPr>
            <p:cNvPr id="9" name="Image 8">
              <a:extLst>
                <a:ext uri="{FF2B5EF4-FFF2-40B4-BE49-F238E27FC236}">
                  <a16:creationId xmlns:a16="http://schemas.microsoft.com/office/drawing/2014/main" id="{89761ED3-CF86-6AA4-10D6-92DCD7D424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179393" y="4900765"/>
              <a:ext cx="628933" cy="869162"/>
            </a:xfrm>
            <a:prstGeom prst="rect">
              <a:avLst/>
            </a:prstGeom>
          </p:spPr>
        </p:pic>
        <p:pic>
          <p:nvPicPr>
            <p:cNvPr id="10" name="Image 9">
              <a:extLst>
                <a:ext uri="{FF2B5EF4-FFF2-40B4-BE49-F238E27FC236}">
                  <a16:creationId xmlns:a16="http://schemas.microsoft.com/office/drawing/2014/main" id="{29C22F46-FE8E-B690-0865-78499ED78D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63650" y="4203474"/>
              <a:ext cx="2107696" cy="1476759"/>
            </a:xfrm>
            <a:prstGeom prst="rect">
              <a:avLst/>
            </a:prstGeom>
          </p:spPr>
        </p:pic>
      </p:grpSp>
      <p:pic>
        <p:nvPicPr>
          <p:cNvPr id="13" name="Image 12">
            <a:extLst>
              <a:ext uri="{FF2B5EF4-FFF2-40B4-BE49-F238E27FC236}">
                <a16:creationId xmlns:a16="http://schemas.microsoft.com/office/drawing/2014/main" id="{ACA64923-79BC-337C-D71B-DEB339F44A8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791" y="5495701"/>
            <a:ext cx="862588" cy="862588"/>
          </a:xfrm>
          <a:prstGeom prst="rect">
            <a:avLst/>
          </a:prstGeom>
        </p:spPr>
      </p:pic>
      <p:pic>
        <p:nvPicPr>
          <p:cNvPr id="17" name="Image 16">
            <a:extLst>
              <a:ext uri="{FF2B5EF4-FFF2-40B4-BE49-F238E27FC236}">
                <a16:creationId xmlns:a16="http://schemas.microsoft.com/office/drawing/2014/main" id="{A71F0A7C-D37A-675B-B919-FA4ADB6448B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82674" y="6192498"/>
            <a:ext cx="692823" cy="665502"/>
          </a:xfrm>
          <a:prstGeom prst="rect">
            <a:avLst/>
          </a:prstGeom>
        </p:spPr>
      </p:pic>
      <p:pic>
        <p:nvPicPr>
          <p:cNvPr id="19" name="Image 18">
            <a:extLst>
              <a:ext uri="{FF2B5EF4-FFF2-40B4-BE49-F238E27FC236}">
                <a16:creationId xmlns:a16="http://schemas.microsoft.com/office/drawing/2014/main" id="{8441EFDE-38A7-C44C-CD6B-2C182269E2A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200" y="90438"/>
            <a:ext cx="1325564" cy="1325564"/>
          </a:xfrm>
          <a:prstGeom prst="rect">
            <a:avLst/>
          </a:prstGeom>
        </p:spPr>
      </p:pic>
    </p:spTree>
    <p:extLst>
      <p:ext uri="{BB962C8B-B14F-4D97-AF65-F5344CB8AC3E}">
        <p14:creationId xmlns:p14="http://schemas.microsoft.com/office/powerpoint/2010/main" val="384471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accent2">
              <a:lumMod val="75000"/>
            </a:schemeClr>
          </a:solidFill>
          <a:latin typeface="+mj-lt"/>
          <a:ea typeface="+mj-ea"/>
          <a:cs typeface="+mj-cs"/>
        </a:defRPr>
      </a:lvl1pPr>
    </p:titleStyle>
    <p:body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759F5-3AD7-810E-5DE7-B0C35707E8BC}"/>
              </a:ext>
            </a:extLst>
          </p:cNvPr>
          <p:cNvSpPr>
            <a:spLocks noGrp="1"/>
          </p:cNvSpPr>
          <p:nvPr>
            <p:ph type="ctrTitle"/>
          </p:nvPr>
        </p:nvSpPr>
        <p:spPr>
          <a:xfrm>
            <a:off x="1524000" y="1491478"/>
            <a:ext cx="9144000" cy="2387600"/>
          </a:xfrm>
        </p:spPr>
        <p:txBody>
          <a:bodyPr>
            <a:normAutofit fontScale="90000"/>
          </a:bodyPr>
          <a:lstStyle/>
          <a:p>
            <a:r>
              <a:rPr lang="fr-FR" dirty="0"/>
              <a:t>Item 7 : Report of the SPAW STAC Exemption </a:t>
            </a:r>
            <a:r>
              <a:rPr lang="fr-FR" dirty="0" err="1"/>
              <a:t>Working</a:t>
            </a:r>
            <a:r>
              <a:rPr lang="fr-FR" dirty="0"/>
              <a:t> Group </a:t>
            </a:r>
            <a:endParaRPr lang="fr-GP" dirty="0"/>
          </a:p>
        </p:txBody>
      </p:sp>
      <p:sp>
        <p:nvSpPr>
          <p:cNvPr id="3" name="Sous-titre 2">
            <a:extLst>
              <a:ext uri="{FF2B5EF4-FFF2-40B4-BE49-F238E27FC236}">
                <a16:creationId xmlns:a16="http://schemas.microsoft.com/office/drawing/2014/main" id="{D6F91A6A-2EF6-D050-9922-9B57D84D278C}"/>
              </a:ext>
            </a:extLst>
          </p:cNvPr>
          <p:cNvSpPr>
            <a:spLocks noGrp="1"/>
          </p:cNvSpPr>
          <p:nvPr>
            <p:ph type="subTitle" idx="1"/>
          </p:nvPr>
        </p:nvSpPr>
        <p:spPr>
          <a:xfrm>
            <a:off x="1465277" y="4818442"/>
            <a:ext cx="9144000" cy="1655762"/>
          </a:xfrm>
        </p:spPr>
        <p:txBody>
          <a:bodyPr/>
          <a:lstStyle/>
          <a:p>
            <a:pPr marR="0" rtl="0"/>
            <a:r>
              <a:rPr lang="fr-FR" sz="1800" b="1" i="0" u="none" strike="noStrike" dirty="0">
                <a:solidFill>
                  <a:srgbClr val="FFFFFF"/>
                </a:solidFill>
                <a:latin typeface="Times New Roman" panose="02020603050405020304" pitchFamily="18" charset="0"/>
              </a:rPr>
              <a:t>10th SPAW STAC</a:t>
            </a:r>
            <a:endParaRPr lang="fr-FR" sz="1800" b="0" i="0" u="none" strike="noStrike" dirty="0">
              <a:solidFill>
                <a:prstClr val="black"/>
              </a:solidFill>
              <a:latin typeface="Arial" panose="020B0604020202020204" pitchFamily="34" charset="0"/>
            </a:endParaRPr>
          </a:p>
          <a:p>
            <a:pPr marR="0" rtl="0"/>
            <a:r>
              <a:rPr lang="fr-FR" sz="1800" b="1" i="0" u="none" strike="noStrike" baseline="0" dirty="0">
                <a:solidFill>
                  <a:srgbClr val="FFFFFF"/>
                </a:solidFill>
                <a:latin typeface="Times New Roman" panose="02020603050405020304" pitchFamily="18" charset="0"/>
              </a:rPr>
              <a:t>Virtual meeting</a:t>
            </a:r>
            <a:endParaRPr lang="fr-FR" sz="1800" b="0" i="0" u="none" strike="noStrike" baseline="0" dirty="0">
              <a:solidFill>
                <a:prstClr val="black"/>
              </a:solidFill>
              <a:latin typeface="Arial" panose="020B0604020202020204" pitchFamily="34" charset="0"/>
            </a:endParaRPr>
          </a:p>
          <a:p>
            <a:pPr marR="0" rtl="0"/>
            <a:r>
              <a:rPr lang="fr-FR" sz="1800" b="1" i="0" u="none" strike="noStrike" baseline="0" dirty="0">
                <a:solidFill>
                  <a:srgbClr val="FFFFFF"/>
                </a:solidFill>
                <a:latin typeface="Times New Roman" panose="02020603050405020304" pitchFamily="18" charset="0"/>
              </a:rPr>
              <a:t>30, </a:t>
            </a:r>
            <a:r>
              <a:rPr lang="fr-FR" sz="1800" b="1" i="0" u="none" strike="noStrike" baseline="0" dirty="0" err="1">
                <a:solidFill>
                  <a:srgbClr val="FFFFFF"/>
                </a:solidFill>
                <a:latin typeface="Times New Roman" panose="02020603050405020304" pitchFamily="18" charset="0"/>
              </a:rPr>
              <a:t>January</a:t>
            </a:r>
            <a:r>
              <a:rPr lang="fr-FR" sz="1800" b="1" i="0" u="none" strike="noStrike" baseline="0" dirty="0">
                <a:solidFill>
                  <a:srgbClr val="FFFFFF"/>
                </a:solidFill>
                <a:latin typeface="Times New Roman" panose="02020603050405020304" pitchFamily="18" charset="0"/>
              </a:rPr>
              <a:t> 2022</a:t>
            </a:r>
            <a:endParaRPr lang="fr-FR" sz="1800" b="0" i="0" u="none" strike="noStrike" baseline="0" dirty="0">
              <a:solidFill>
                <a:prstClr val="black"/>
              </a:solidFill>
              <a:latin typeface="Arial" panose="020B0604020202020204" pitchFamily="34" charset="0"/>
            </a:endParaRPr>
          </a:p>
          <a:p>
            <a:endParaRPr lang="fr-GP" dirty="0"/>
          </a:p>
        </p:txBody>
      </p:sp>
    </p:spTree>
    <p:extLst>
      <p:ext uri="{BB962C8B-B14F-4D97-AF65-F5344CB8AC3E}">
        <p14:creationId xmlns:p14="http://schemas.microsoft.com/office/powerpoint/2010/main" val="375229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55CAB78-E9B0-AB81-18DF-EB7938AE831A}"/>
              </a:ext>
            </a:extLst>
          </p:cNvPr>
          <p:cNvSpPr>
            <a:spLocks noGrp="1"/>
          </p:cNvSpPr>
          <p:nvPr>
            <p:ph type="title"/>
          </p:nvPr>
        </p:nvSpPr>
        <p:spPr/>
        <p:txBody>
          <a:bodyPr/>
          <a:lstStyle/>
          <a:p>
            <a:r>
              <a:rPr lang="fr-FR" dirty="0" err="1"/>
              <a:t>Feed</a:t>
            </a:r>
            <a:r>
              <a:rPr lang="fr-FR" dirty="0"/>
              <a:t> back </a:t>
            </a:r>
            <a:r>
              <a:rPr lang="fr-FR" dirty="0" err="1"/>
              <a:t>from</a:t>
            </a:r>
            <a:r>
              <a:rPr lang="fr-FR" dirty="0"/>
              <a:t> experts</a:t>
            </a:r>
          </a:p>
        </p:txBody>
      </p:sp>
      <p:graphicFrame>
        <p:nvGraphicFramePr>
          <p:cNvPr id="2" name="Graphique 1">
            <a:extLst>
              <a:ext uri="{FF2B5EF4-FFF2-40B4-BE49-F238E27FC236}">
                <a16:creationId xmlns:a16="http://schemas.microsoft.com/office/drawing/2014/main" id="{C46AD666-C962-9582-EBE6-1F5F751E18D1}"/>
              </a:ext>
            </a:extLst>
          </p:cNvPr>
          <p:cNvGraphicFramePr>
            <a:graphicFrameLocks/>
          </p:cNvGraphicFramePr>
          <p:nvPr/>
        </p:nvGraphicFramePr>
        <p:xfrm>
          <a:off x="2646055" y="1690688"/>
          <a:ext cx="5850555" cy="375188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contenu 2">
            <a:extLst>
              <a:ext uri="{FF2B5EF4-FFF2-40B4-BE49-F238E27FC236}">
                <a16:creationId xmlns:a16="http://schemas.microsoft.com/office/drawing/2014/main" id="{A3EE2C92-D687-8A42-B628-AB58229DCF75}"/>
              </a:ext>
            </a:extLst>
          </p:cNvPr>
          <p:cNvSpPr>
            <a:spLocks noGrp="1"/>
          </p:cNvSpPr>
          <p:nvPr>
            <p:ph idx="1"/>
          </p:nvPr>
        </p:nvSpPr>
        <p:spPr>
          <a:xfrm>
            <a:off x="1722920" y="5211658"/>
            <a:ext cx="9803003" cy="1040586"/>
          </a:xfrm>
        </p:spPr>
        <p:txBody>
          <a:bodyPr>
            <a:normAutofit/>
          </a:bodyPr>
          <a:lstStyle/>
          <a:p>
            <a:pPr marL="285750" lvl="1" indent="-285750" algn="just">
              <a:lnSpc>
                <a:spcPct val="110000"/>
              </a:lnSpc>
              <a:spcAft>
                <a:spcPts val="600"/>
              </a:spcAft>
              <a:tabLst>
                <a:tab pos="457200" algn="l"/>
              </a:tabLst>
            </a:pPr>
            <a:endParaRPr lang="fr-FR" sz="2000" dirty="0">
              <a:solidFill>
                <a:srgbClr val="002060"/>
              </a:solidFill>
            </a:endParaRPr>
          </a:p>
          <a:p>
            <a:pPr marL="285750" lvl="1" indent="-285750" algn="just">
              <a:lnSpc>
                <a:spcPct val="110000"/>
              </a:lnSpc>
              <a:spcAft>
                <a:spcPts val="600"/>
              </a:spcAft>
              <a:tabLst>
                <a:tab pos="457200" algn="l"/>
              </a:tabLst>
            </a:pPr>
            <a:r>
              <a:rPr lang="fr-FR" sz="2000" dirty="0">
                <a:solidFill>
                  <a:srgbClr val="002060"/>
                </a:solidFill>
              </a:rPr>
              <a:t>General </a:t>
            </a:r>
            <a:r>
              <a:rPr lang="fr-FR" sz="2000" dirty="0" err="1">
                <a:solidFill>
                  <a:srgbClr val="002060"/>
                </a:solidFill>
              </a:rPr>
              <a:t>consideration</a:t>
            </a:r>
            <a:r>
              <a:rPr lang="fr-FR" sz="2000" dirty="0">
                <a:solidFill>
                  <a:srgbClr val="002060"/>
                </a:solidFill>
              </a:rPr>
              <a:t> : </a:t>
            </a:r>
            <a:r>
              <a:rPr lang="fr-FR" sz="2000" dirty="0" err="1">
                <a:solidFill>
                  <a:srgbClr val="002060"/>
                </a:solidFill>
              </a:rPr>
              <a:t>poor</a:t>
            </a:r>
            <a:r>
              <a:rPr lang="fr-FR" sz="2000" dirty="0">
                <a:solidFill>
                  <a:srgbClr val="002060"/>
                </a:solidFill>
              </a:rPr>
              <a:t> participation</a:t>
            </a:r>
          </a:p>
        </p:txBody>
      </p:sp>
    </p:spTree>
    <p:extLst>
      <p:ext uri="{BB962C8B-B14F-4D97-AF65-F5344CB8AC3E}">
        <p14:creationId xmlns:p14="http://schemas.microsoft.com/office/powerpoint/2010/main" val="69958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55CAB78-E9B0-AB81-18DF-EB7938AE831A}"/>
              </a:ext>
            </a:extLst>
          </p:cNvPr>
          <p:cNvSpPr>
            <a:spLocks noGrp="1"/>
          </p:cNvSpPr>
          <p:nvPr>
            <p:ph type="title"/>
          </p:nvPr>
        </p:nvSpPr>
        <p:spPr>
          <a:xfrm>
            <a:off x="1397000" y="563088"/>
            <a:ext cx="9803004" cy="1325563"/>
          </a:xfrm>
        </p:spPr>
        <p:txBody>
          <a:bodyPr/>
          <a:lstStyle/>
          <a:p>
            <a:r>
              <a:rPr lang="fr-FR" dirty="0" err="1"/>
              <a:t>Thank</a:t>
            </a:r>
            <a:r>
              <a:rPr lang="fr-FR" dirty="0"/>
              <a:t> </a:t>
            </a:r>
            <a:r>
              <a:rPr lang="fr-FR" dirty="0" err="1"/>
              <a:t>you</a:t>
            </a:r>
            <a:r>
              <a:rPr lang="fr-FR" dirty="0"/>
              <a:t> for </a:t>
            </a:r>
            <a:r>
              <a:rPr lang="fr-FR" dirty="0" err="1"/>
              <a:t>your</a:t>
            </a:r>
            <a:r>
              <a:rPr lang="fr-FR" dirty="0"/>
              <a:t> attention</a:t>
            </a:r>
          </a:p>
        </p:txBody>
      </p:sp>
      <p:pic>
        <p:nvPicPr>
          <p:cNvPr id="2" name="Google Shape;352;p47">
            <a:extLst>
              <a:ext uri="{FF2B5EF4-FFF2-40B4-BE49-F238E27FC236}">
                <a16:creationId xmlns:a16="http://schemas.microsoft.com/office/drawing/2014/main" id="{1001C1FC-7131-A048-B710-657350E55164}"/>
              </a:ext>
            </a:extLst>
          </p:cNvPr>
          <p:cNvPicPr/>
          <p:nvPr/>
        </p:nvPicPr>
        <p:blipFill>
          <a:blip r:embed="rId2"/>
          <a:stretch/>
        </p:blipFill>
        <p:spPr>
          <a:xfrm>
            <a:off x="3238200" y="2851200"/>
            <a:ext cx="5492160" cy="2338560"/>
          </a:xfrm>
          <a:prstGeom prst="rect">
            <a:avLst/>
          </a:prstGeom>
          <a:ln>
            <a:noFill/>
          </a:ln>
        </p:spPr>
      </p:pic>
      <p:pic>
        <p:nvPicPr>
          <p:cNvPr id="3" name="Google Shape;353;p47">
            <a:extLst>
              <a:ext uri="{FF2B5EF4-FFF2-40B4-BE49-F238E27FC236}">
                <a16:creationId xmlns:a16="http://schemas.microsoft.com/office/drawing/2014/main" id="{BAF3645D-EA0C-9DF7-DF4F-D3F73EF82FF6}"/>
              </a:ext>
            </a:extLst>
          </p:cNvPr>
          <p:cNvPicPr/>
          <p:nvPr/>
        </p:nvPicPr>
        <p:blipFill>
          <a:blip r:embed="rId3"/>
          <a:stretch/>
        </p:blipFill>
        <p:spPr>
          <a:xfrm>
            <a:off x="144000" y="2851200"/>
            <a:ext cx="2830680" cy="2338560"/>
          </a:xfrm>
          <a:prstGeom prst="rect">
            <a:avLst/>
          </a:prstGeom>
          <a:ln>
            <a:noFill/>
          </a:ln>
        </p:spPr>
      </p:pic>
      <p:pic>
        <p:nvPicPr>
          <p:cNvPr id="4" name="Google Shape;355;p47">
            <a:extLst>
              <a:ext uri="{FF2B5EF4-FFF2-40B4-BE49-F238E27FC236}">
                <a16:creationId xmlns:a16="http://schemas.microsoft.com/office/drawing/2014/main" id="{5063C607-FB61-384D-1078-C4BCCD9137D7}"/>
              </a:ext>
            </a:extLst>
          </p:cNvPr>
          <p:cNvPicPr/>
          <p:nvPr/>
        </p:nvPicPr>
        <p:blipFill>
          <a:blip r:embed="rId4"/>
          <a:srcRect r="-6920"/>
          <a:stretch/>
        </p:blipFill>
        <p:spPr>
          <a:xfrm>
            <a:off x="8909280" y="2851200"/>
            <a:ext cx="3508920" cy="2338560"/>
          </a:xfrm>
          <a:prstGeom prst="rect">
            <a:avLst/>
          </a:prstGeom>
          <a:ln>
            <a:noFill/>
          </a:ln>
        </p:spPr>
      </p:pic>
    </p:spTree>
    <p:extLst>
      <p:ext uri="{BB962C8B-B14F-4D97-AF65-F5344CB8AC3E}">
        <p14:creationId xmlns:p14="http://schemas.microsoft.com/office/powerpoint/2010/main" val="321315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err="1"/>
              <a:t>Provisional</a:t>
            </a:r>
            <a:r>
              <a:rPr lang="fr-FR" dirty="0"/>
              <a:t> agenda</a:t>
            </a:r>
            <a:endParaRPr lang="fr-GP" dirty="0"/>
          </a:p>
        </p:txBody>
      </p:sp>
      <p:sp>
        <p:nvSpPr>
          <p:cNvPr id="5" name="Espace réservé du contenu 4">
            <a:extLst>
              <a:ext uri="{FF2B5EF4-FFF2-40B4-BE49-F238E27FC236}">
                <a16:creationId xmlns:a16="http://schemas.microsoft.com/office/drawing/2014/main" id="{27A32ED5-F3D4-8834-29D1-48939A29AEBF}"/>
              </a:ext>
            </a:extLst>
          </p:cNvPr>
          <p:cNvSpPr>
            <a:spLocks noGrp="1"/>
          </p:cNvSpPr>
          <p:nvPr>
            <p:ph idx="1"/>
          </p:nvPr>
        </p:nvSpPr>
        <p:spPr>
          <a:xfrm>
            <a:off x="1396999" y="1825625"/>
            <a:ext cx="9892671" cy="4351338"/>
          </a:xfrm>
        </p:spPr>
        <p:txBody>
          <a:bodyPr>
            <a:normAutofit/>
          </a:bodyPr>
          <a:lstStyle/>
          <a:p>
            <a:pPr marL="342900" indent="-342900">
              <a:buFont typeface="+mj-lt"/>
              <a:buAutoNum type="arabicPeriod"/>
            </a:pPr>
            <a:r>
              <a:rPr lang="fr-FR" dirty="0">
                <a:solidFill>
                  <a:srgbClr val="002060"/>
                </a:solidFill>
              </a:rPr>
              <a:t>Background and </a:t>
            </a:r>
            <a:r>
              <a:rPr lang="fr-FR" dirty="0" err="1">
                <a:solidFill>
                  <a:srgbClr val="002060"/>
                </a:solidFill>
              </a:rPr>
              <a:t>terms</a:t>
            </a:r>
            <a:r>
              <a:rPr lang="fr-FR" dirty="0">
                <a:solidFill>
                  <a:srgbClr val="002060"/>
                </a:solidFill>
              </a:rPr>
              <a:t> of </a:t>
            </a:r>
            <a:r>
              <a:rPr lang="fr-FR" dirty="0" err="1">
                <a:solidFill>
                  <a:srgbClr val="002060"/>
                </a:solidFill>
              </a:rPr>
              <a:t>reference</a:t>
            </a:r>
            <a:endParaRPr lang="fr-FR" dirty="0">
              <a:solidFill>
                <a:srgbClr val="002060"/>
              </a:solidFill>
            </a:endParaRPr>
          </a:p>
          <a:p>
            <a:pPr marL="342900" indent="-342900">
              <a:buFont typeface="+mj-lt"/>
              <a:buAutoNum type="arabicPeriod"/>
            </a:pPr>
            <a:r>
              <a:rPr lang="fr-FR" dirty="0">
                <a:solidFill>
                  <a:srgbClr val="002060"/>
                </a:solidFill>
              </a:rPr>
              <a:t>Exemption report(1)</a:t>
            </a:r>
          </a:p>
          <a:p>
            <a:pPr marL="342900" indent="-342900">
              <a:buFont typeface="+mj-lt"/>
              <a:buAutoNum type="arabicPeriod"/>
            </a:pPr>
            <a:r>
              <a:rPr lang="en-US" sz="1800" dirty="0">
                <a:solidFill>
                  <a:srgbClr val="002060"/>
                </a:solidFill>
              </a:rPr>
              <a:t>ways to facilitate reporting of exemptions</a:t>
            </a:r>
            <a:endParaRPr lang="fr-FR" dirty="0"/>
          </a:p>
          <a:p>
            <a:endParaRPr lang="fr-FR" dirty="0"/>
          </a:p>
          <a:p>
            <a:endParaRPr lang="fr-FR" dirty="0"/>
          </a:p>
        </p:txBody>
      </p:sp>
    </p:spTree>
    <p:extLst>
      <p:ext uri="{BB962C8B-B14F-4D97-AF65-F5344CB8AC3E}">
        <p14:creationId xmlns:p14="http://schemas.microsoft.com/office/powerpoint/2010/main" val="327362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DCEC2-1298-7E11-9DCF-374E59C6302D}"/>
              </a:ext>
            </a:extLst>
          </p:cNvPr>
          <p:cNvSpPr>
            <a:spLocks noGrp="1"/>
          </p:cNvSpPr>
          <p:nvPr>
            <p:ph type="title"/>
          </p:nvPr>
        </p:nvSpPr>
        <p:spPr/>
        <p:txBody>
          <a:bodyPr/>
          <a:lstStyle/>
          <a:p>
            <a:r>
              <a:rPr lang="fr-FR" dirty="0" err="1"/>
              <a:t>Working</a:t>
            </a:r>
            <a:r>
              <a:rPr lang="fr-FR" dirty="0"/>
              <a:t> groups</a:t>
            </a:r>
          </a:p>
        </p:txBody>
      </p:sp>
      <p:pic>
        <p:nvPicPr>
          <p:cNvPr id="5" name="Image 4">
            <a:extLst>
              <a:ext uri="{FF2B5EF4-FFF2-40B4-BE49-F238E27FC236}">
                <a16:creationId xmlns:a16="http://schemas.microsoft.com/office/drawing/2014/main" id="{BFE995EF-DC79-2BD3-CA20-878E1F408C94}"/>
              </a:ext>
            </a:extLst>
          </p:cNvPr>
          <p:cNvPicPr>
            <a:picLocks noChangeAspect="1"/>
          </p:cNvPicPr>
          <p:nvPr/>
        </p:nvPicPr>
        <p:blipFill>
          <a:blip r:embed="rId3"/>
          <a:stretch>
            <a:fillRect/>
          </a:stretch>
        </p:blipFill>
        <p:spPr>
          <a:xfrm>
            <a:off x="1956529" y="1971675"/>
            <a:ext cx="8278941" cy="2234826"/>
          </a:xfrm>
          <a:prstGeom prst="rect">
            <a:avLst/>
          </a:prstGeom>
        </p:spPr>
      </p:pic>
      <p:sp>
        <p:nvSpPr>
          <p:cNvPr id="6" name="ZoneTexte 5">
            <a:extLst>
              <a:ext uri="{FF2B5EF4-FFF2-40B4-BE49-F238E27FC236}">
                <a16:creationId xmlns:a16="http://schemas.microsoft.com/office/drawing/2014/main" id="{F6629366-0924-42BF-B8A6-2679FD1803D4}"/>
              </a:ext>
            </a:extLst>
          </p:cNvPr>
          <p:cNvSpPr txBox="1"/>
          <p:nvPr/>
        </p:nvSpPr>
        <p:spPr>
          <a:xfrm>
            <a:off x="799138" y="4886325"/>
            <a:ext cx="11392862" cy="369332"/>
          </a:xfrm>
          <a:prstGeom prst="rect">
            <a:avLst/>
          </a:prstGeom>
          <a:noFill/>
        </p:spPr>
        <p:txBody>
          <a:bodyPr wrap="none" rtlCol="0">
            <a:spAutoFit/>
          </a:bodyPr>
          <a:lstStyle/>
          <a:p>
            <a:r>
              <a:rPr lang="en-US" b="1" dirty="0">
                <a:solidFill>
                  <a:srgbClr val="002060"/>
                </a:solidFill>
              </a:rPr>
              <a:t>UNEP(DEPI)/CAR WG.42 INF. 12/Rev.1 </a:t>
            </a:r>
            <a:r>
              <a:rPr lang="en-US" dirty="0">
                <a:solidFill>
                  <a:srgbClr val="002060"/>
                </a:solidFill>
              </a:rPr>
              <a:t>Terms of Reference of the SPAW STAC Ad Hoc Working Groups </a:t>
            </a:r>
            <a:endParaRPr lang="fr-FR" dirty="0">
              <a:solidFill>
                <a:srgbClr val="002060"/>
              </a:solidFill>
            </a:endParaRPr>
          </a:p>
        </p:txBody>
      </p:sp>
    </p:spTree>
    <p:extLst>
      <p:ext uri="{BB962C8B-B14F-4D97-AF65-F5344CB8AC3E}">
        <p14:creationId xmlns:p14="http://schemas.microsoft.com/office/powerpoint/2010/main" val="321444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a:t>List of experts </a:t>
            </a:r>
            <a:endParaRPr lang="fr-GP" dirty="0"/>
          </a:p>
        </p:txBody>
      </p:sp>
      <p:graphicFrame>
        <p:nvGraphicFramePr>
          <p:cNvPr id="2" name="Tableau 1">
            <a:extLst>
              <a:ext uri="{FF2B5EF4-FFF2-40B4-BE49-F238E27FC236}">
                <a16:creationId xmlns:a16="http://schemas.microsoft.com/office/drawing/2014/main" id="{17FD8C26-1089-238F-31F9-51A527E08459}"/>
              </a:ext>
            </a:extLst>
          </p:cNvPr>
          <p:cNvGraphicFramePr>
            <a:graphicFrameLocks noGrp="1"/>
          </p:cNvGraphicFramePr>
          <p:nvPr>
            <p:extLst>
              <p:ext uri="{D42A27DB-BD31-4B8C-83A1-F6EECF244321}">
                <p14:modId xmlns:p14="http://schemas.microsoft.com/office/powerpoint/2010/main" val="585620145"/>
              </p:ext>
            </p:extLst>
          </p:nvPr>
        </p:nvGraphicFramePr>
        <p:xfrm>
          <a:off x="4063302" y="1823879"/>
          <a:ext cx="4470400" cy="3333750"/>
        </p:xfrm>
        <a:graphic>
          <a:graphicData uri="http://schemas.openxmlformats.org/drawingml/2006/table">
            <a:tbl>
              <a:tblPr/>
              <a:tblGrid>
                <a:gridCol w="2995073">
                  <a:extLst>
                    <a:ext uri="{9D8B030D-6E8A-4147-A177-3AD203B41FA5}">
                      <a16:colId xmlns:a16="http://schemas.microsoft.com/office/drawing/2014/main" val="2116395668"/>
                    </a:ext>
                  </a:extLst>
                </a:gridCol>
                <a:gridCol w="1475327">
                  <a:extLst>
                    <a:ext uri="{9D8B030D-6E8A-4147-A177-3AD203B41FA5}">
                      <a16:colId xmlns:a16="http://schemas.microsoft.com/office/drawing/2014/main" val="710596199"/>
                    </a:ext>
                  </a:extLst>
                </a:gridCol>
              </a:tblGrid>
              <a:tr h="200025">
                <a:tc>
                  <a:txBody>
                    <a:bodyPr/>
                    <a:lstStyle/>
                    <a:p>
                      <a:pPr algn="l" fontAlgn="b"/>
                      <a:r>
                        <a:rPr lang="fr-FR" sz="1400" b="0" i="0" u="none" strike="noStrike" dirty="0">
                          <a:solidFill>
                            <a:schemeClr val="accent3"/>
                          </a:solidFill>
                          <a:effectLst/>
                          <a:latin typeface="+mn-lt"/>
                        </a:rPr>
                        <a:t>Julia </a:t>
                      </a:r>
                      <a:r>
                        <a:rPr lang="fr-FR" sz="1400" b="0" i="0" u="none" strike="noStrike" dirty="0" err="1">
                          <a:solidFill>
                            <a:schemeClr val="accent3"/>
                          </a:solidFill>
                          <a:effectLst/>
                          <a:latin typeface="+mn-lt"/>
                        </a:rPr>
                        <a:t>Horrocks</a:t>
                      </a:r>
                      <a:endParaRPr lang="fr-FR" sz="1400" b="0" i="0" u="none" strike="noStrike" dirty="0">
                        <a:solidFill>
                          <a:schemeClr val="accent3"/>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Barbados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475309"/>
                  </a:ext>
                </a:extLst>
              </a:tr>
              <a:tr h="200025">
                <a:tc>
                  <a:txBody>
                    <a:bodyPr/>
                    <a:lstStyle/>
                    <a:p>
                      <a:pPr algn="l" fontAlgn="b"/>
                      <a:r>
                        <a:rPr lang="fr-FR" sz="1400" b="0" i="0" u="none" strike="noStrike">
                          <a:solidFill>
                            <a:schemeClr val="accent3"/>
                          </a:solidFill>
                          <a:effectLst/>
                          <a:latin typeface="+mn-lt"/>
                        </a:rPr>
                        <a:t>Kelly Moreno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Colombia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91040"/>
                  </a:ext>
                </a:extLst>
              </a:tr>
              <a:tr h="200025">
                <a:tc>
                  <a:txBody>
                    <a:bodyPr/>
                    <a:lstStyle/>
                    <a:p>
                      <a:pPr algn="l" fontAlgn="b"/>
                      <a:r>
                        <a:rPr lang="fr-FR" sz="1400" b="0" i="0" u="none" strike="noStrike">
                          <a:solidFill>
                            <a:schemeClr val="accent3"/>
                          </a:solidFill>
                          <a:effectLst/>
                          <a:latin typeface="+mn-lt"/>
                        </a:rPr>
                        <a:t>Ana Maria Gonzalez- Delgadillo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Colombia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196659"/>
                  </a:ext>
                </a:extLst>
              </a:tr>
              <a:tr h="200025">
                <a:tc>
                  <a:txBody>
                    <a:bodyPr/>
                    <a:lstStyle/>
                    <a:p>
                      <a:pPr algn="l" fontAlgn="b"/>
                      <a:r>
                        <a:rPr lang="fr-FR" sz="1400" b="0" i="0" u="none" strike="noStrike">
                          <a:solidFill>
                            <a:schemeClr val="accent3"/>
                          </a:solidFill>
                          <a:effectLst/>
                          <a:latin typeface="+mn-lt"/>
                        </a:rPr>
                        <a:t>Julia Azansa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Cuba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410471"/>
                  </a:ext>
                </a:extLst>
              </a:tr>
              <a:tr h="200025">
                <a:tc>
                  <a:txBody>
                    <a:bodyPr/>
                    <a:lstStyle/>
                    <a:p>
                      <a:pPr algn="l" fontAlgn="b"/>
                      <a:r>
                        <a:rPr lang="fr-FR" sz="1400" b="0" i="0" u="none" strike="noStrike">
                          <a:solidFill>
                            <a:schemeClr val="accent3"/>
                          </a:solidFill>
                          <a:effectLst/>
                          <a:latin typeface="+mn-lt"/>
                        </a:rPr>
                        <a:t>Dalia Salabarría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Cuba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01860"/>
                  </a:ext>
                </a:extLst>
              </a:tr>
              <a:tr h="200025">
                <a:tc>
                  <a:txBody>
                    <a:bodyPr/>
                    <a:lstStyle/>
                    <a:p>
                      <a:pPr algn="l" fontAlgn="b"/>
                      <a:r>
                        <a:rPr lang="fr-FR" sz="1400" b="0" i="0" u="none" strike="noStrike">
                          <a:solidFill>
                            <a:schemeClr val="accent3"/>
                          </a:solidFill>
                          <a:effectLst/>
                          <a:latin typeface="+mn-lt"/>
                        </a:rPr>
                        <a:t>Otto Cordero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Dominican Republic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323810"/>
                  </a:ext>
                </a:extLst>
              </a:tr>
              <a:tr h="200025">
                <a:tc>
                  <a:txBody>
                    <a:bodyPr/>
                    <a:lstStyle/>
                    <a:p>
                      <a:pPr algn="l" fontAlgn="b"/>
                      <a:r>
                        <a:rPr lang="fr-FR" sz="1400" b="0" i="0" u="none" strike="noStrike">
                          <a:solidFill>
                            <a:schemeClr val="accent3"/>
                          </a:solidFill>
                          <a:effectLst/>
                          <a:latin typeface="+mn-lt"/>
                        </a:rPr>
                        <a:t>Jean Vermot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645465"/>
                  </a:ext>
                </a:extLst>
              </a:tr>
              <a:tr h="200025">
                <a:tc>
                  <a:txBody>
                    <a:bodyPr/>
                    <a:lstStyle/>
                    <a:p>
                      <a:pPr algn="l" fontAlgn="b"/>
                      <a:r>
                        <a:rPr lang="fr-FR" sz="1400" b="0" i="0" u="none" strike="noStrike">
                          <a:solidFill>
                            <a:schemeClr val="accent3"/>
                          </a:solidFill>
                          <a:effectLst/>
                          <a:latin typeface="+mn-lt"/>
                        </a:rPr>
                        <a:t>Melanie Meijer Zu Schlochtern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Netherlands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101527"/>
                  </a:ext>
                </a:extLst>
              </a:tr>
              <a:tr h="200025">
                <a:tc>
                  <a:txBody>
                    <a:bodyPr/>
                    <a:lstStyle/>
                    <a:p>
                      <a:pPr algn="l" fontAlgn="b"/>
                      <a:r>
                        <a:rPr lang="fr-FR" sz="1400" b="0" i="0" u="none" strike="noStrike">
                          <a:solidFill>
                            <a:schemeClr val="accent3"/>
                          </a:solidFill>
                          <a:effectLst/>
                          <a:latin typeface="+mn-lt"/>
                        </a:rPr>
                        <a:t>Eric F. Salamanca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Turks and Caicos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603892"/>
                  </a:ext>
                </a:extLst>
              </a:tr>
              <a:tr h="200025">
                <a:tc>
                  <a:txBody>
                    <a:bodyPr/>
                    <a:lstStyle/>
                    <a:p>
                      <a:pPr algn="l" fontAlgn="b"/>
                      <a:r>
                        <a:rPr lang="fr-FR" sz="1400" b="0" i="0" u="none" strike="noStrike" dirty="0">
                          <a:solidFill>
                            <a:schemeClr val="accent3"/>
                          </a:solidFill>
                          <a:effectLst/>
                          <a:latin typeface="+mn-lt"/>
                        </a:rPr>
                        <a:t>Kristen </a:t>
                      </a:r>
                      <a:r>
                        <a:rPr lang="fr-FR" sz="1400" b="0" i="0" u="none" strike="noStrike" dirty="0" err="1">
                          <a:solidFill>
                            <a:schemeClr val="accent3"/>
                          </a:solidFill>
                          <a:effectLst/>
                          <a:latin typeface="+mn-lt"/>
                        </a:rPr>
                        <a:t>Koyama</a:t>
                      </a:r>
                      <a:endParaRPr lang="fr-FR" sz="1400" b="0" i="0" u="none" strike="noStrike" dirty="0">
                        <a:solidFill>
                          <a:schemeClr val="accent3"/>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USA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600241"/>
                  </a:ext>
                </a:extLst>
              </a:tr>
              <a:tr h="200025">
                <a:tc>
                  <a:txBody>
                    <a:bodyPr/>
                    <a:lstStyle/>
                    <a:p>
                      <a:pPr algn="l" fontAlgn="b"/>
                      <a:r>
                        <a:rPr lang="fr-FR" sz="1400" b="0" i="0" u="none" strike="noStrike">
                          <a:solidFill>
                            <a:schemeClr val="accent3"/>
                          </a:solidFill>
                          <a:effectLst/>
                          <a:latin typeface="+mn-lt"/>
                        </a:rPr>
                        <a:t>Angela Somma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USA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017871"/>
                  </a:ext>
                </a:extLst>
              </a:tr>
              <a:tr h="200025">
                <a:tc>
                  <a:txBody>
                    <a:bodyPr/>
                    <a:lstStyle/>
                    <a:p>
                      <a:pPr algn="l" fontAlgn="b"/>
                      <a:r>
                        <a:rPr lang="fr-FR" sz="1400" b="0" i="0" u="none" strike="noStrike">
                          <a:solidFill>
                            <a:schemeClr val="accent3"/>
                          </a:solidFill>
                          <a:effectLst/>
                          <a:latin typeface="+mn-lt"/>
                        </a:rPr>
                        <a:t>Courtney Vail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AWI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2276"/>
                  </a:ext>
                </a:extLst>
              </a:tr>
              <a:tr h="200025">
                <a:tc>
                  <a:txBody>
                    <a:bodyPr/>
                    <a:lstStyle/>
                    <a:p>
                      <a:pPr algn="l" fontAlgn="b"/>
                      <a:r>
                        <a:rPr lang="fr-FR" sz="1400" b="0" i="0" u="none" strike="noStrike">
                          <a:solidFill>
                            <a:schemeClr val="accent3"/>
                          </a:solidFill>
                          <a:effectLst/>
                          <a:latin typeface="+mn-lt"/>
                        </a:rPr>
                        <a:t>Alejandro Acosta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chemeClr val="accent3"/>
                          </a:solidFill>
                          <a:effectLst/>
                          <a:latin typeface="+mn-lt"/>
                        </a:rPr>
                        <a:t>GCFI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631687"/>
                  </a:ext>
                </a:extLst>
              </a:tr>
              <a:tr h="200025">
                <a:tc>
                  <a:txBody>
                    <a:bodyPr/>
                    <a:lstStyle/>
                    <a:p>
                      <a:pPr algn="l" fontAlgn="b"/>
                      <a:r>
                        <a:rPr lang="fr-FR" sz="1400" b="0" i="0" u="none" strike="noStrike">
                          <a:solidFill>
                            <a:schemeClr val="accent3"/>
                          </a:solidFill>
                          <a:effectLst/>
                          <a:latin typeface="+mn-lt"/>
                        </a:rPr>
                        <a:t>Karen Eckert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chemeClr val="accent3"/>
                          </a:solidFill>
                          <a:effectLst/>
                          <a:latin typeface="+mn-lt"/>
                        </a:rPr>
                        <a:t>WIDECAST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758936"/>
                  </a:ext>
                </a:extLst>
              </a:tr>
            </a:tbl>
          </a:graphicData>
        </a:graphic>
      </p:graphicFrame>
    </p:spTree>
    <p:extLst>
      <p:ext uri="{BB962C8B-B14F-4D97-AF65-F5344CB8AC3E}">
        <p14:creationId xmlns:p14="http://schemas.microsoft.com/office/powerpoint/2010/main" val="87497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err="1"/>
              <a:t>Tasks</a:t>
            </a:r>
            <a:r>
              <a:rPr lang="fr-FR" dirty="0"/>
              <a:t> </a:t>
            </a:r>
            <a:r>
              <a:rPr lang="fr-FR" dirty="0" err="1"/>
              <a:t>defined</a:t>
            </a:r>
            <a:r>
              <a:rPr lang="fr-FR" dirty="0"/>
              <a:t> by STAC 9</a:t>
            </a:r>
            <a:endParaRPr lang="fr-GP" dirty="0"/>
          </a:p>
        </p:txBody>
      </p:sp>
      <p:sp>
        <p:nvSpPr>
          <p:cNvPr id="2" name="ZoneTexte 1">
            <a:extLst>
              <a:ext uri="{FF2B5EF4-FFF2-40B4-BE49-F238E27FC236}">
                <a16:creationId xmlns:a16="http://schemas.microsoft.com/office/drawing/2014/main" id="{AFEAD138-7AA6-2782-4BF6-C08B52302AFE}"/>
              </a:ext>
            </a:extLst>
          </p:cNvPr>
          <p:cNvSpPr txBox="1"/>
          <p:nvPr/>
        </p:nvSpPr>
        <p:spPr>
          <a:xfrm>
            <a:off x="1649338" y="2236474"/>
            <a:ext cx="8175408" cy="2539157"/>
          </a:xfrm>
          <a:prstGeom prst="rect">
            <a:avLst/>
          </a:prstGeom>
          <a:noFill/>
        </p:spPr>
        <p:txBody>
          <a:bodyPr wrap="square" rtlCol="0">
            <a:spAutoFit/>
          </a:bodyPr>
          <a:lstStyle/>
          <a:p>
            <a:pPr marL="285750" indent="-285750">
              <a:lnSpc>
                <a:spcPct val="80000"/>
              </a:lnSpc>
              <a:spcBef>
                <a:spcPts val="600"/>
              </a:spcBef>
              <a:buFont typeface="Wingdings 3" panose="05040102010807070707" pitchFamily="18" charset="2"/>
              <a:buChar char=""/>
            </a:pPr>
            <a:r>
              <a:rPr lang="en-US" sz="2000" b="1" dirty="0">
                <a:solidFill>
                  <a:srgbClr val="002060"/>
                </a:solidFill>
              </a:rPr>
              <a:t>Task 1</a:t>
            </a:r>
            <a:r>
              <a:rPr lang="en-US" sz="2000" dirty="0">
                <a:solidFill>
                  <a:srgbClr val="002060"/>
                </a:solidFill>
              </a:rPr>
              <a:t> : Review the exemptions reports submitted by Contracting Parties.</a:t>
            </a:r>
          </a:p>
          <a:p>
            <a:pPr>
              <a:lnSpc>
                <a:spcPct val="80000"/>
              </a:lnSpc>
              <a:spcBef>
                <a:spcPts val="600"/>
              </a:spcBef>
            </a:pPr>
            <a:endParaRPr lang="en-US" sz="2000" dirty="0">
              <a:solidFill>
                <a:srgbClr val="002060"/>
              </a:solidFill>
            </a:endParaRPr>
          </a:p>
          <a:p>
            <a:pPr marL="285750" indent="-285750">
              <a:lnSpc>
                <a:spcPct val="80000"/>
              </a:lnSpc>
              <a:spcBef>
                <a:spcPts val="600"/>
              </a:spcBef>
              <a:buFont typeface="Wingdings 3" panose="05040102010807070707" pitchFamily="18" charset="2"/>
              <a:buChar char=""/>
            </a:pPr>
            <a:r>
              <a:rPr lang="en-US" sz="2000" b="1" dirty="0">
                <a:solidFill>
                  <a:srgbClr val="002060"/>
                </a:solidFill>
              </a:rPr>
              <a:t>Task 2</a:t>
            </a:r>
            <a:r>
              <a:rPr lang="en-US" sz="2000" dirty="0">
                <a:solidFill>
                  <a:srgbClr val="002060"/>
                </a:solidFill>
              </a:rPr>
              <a:t>: With the assistance of the Secretariat and/or the SPAW-RAC, consider ways to facilitate reporting of exemptions and make recommendations for consideration during the next biennium for future discussions at STAC10 and subsequent consideration at COP12.</a:t>
            </a:r>
          </a:p>
          <a:p>
            <a:pPr marL="742950" lvl="1" indent="-285750">
              <a:lnSpc>
                <a:spcPct val="80000"/>
              </a:lnSpc>
              <a:spcBef>
                <a:spcPts val="600"/>
              </a:spcBef>
              <a:buFont typeface="Wingdings 3" panose="05040102010807070707" pitchFamily="18" charset="2"/>
              <a:buChar char=""/>
            </a:pPr>
            <a:endParaRPr lang="en-US" sz="2000" dirty="0">
              <a:solidFill>
                <a:schemeClr val="accent3"/>
              </a:solidFill>
            </a:endParaRPr>
          </a:p>
        </p:txBody>
      </p:sp>
    </p:spTree>
    <p:extLst>
      <p:ext uri="{BB962C8B-B14F-4D97-AF65-F5344CB8AC3E}">
        <p14:creationId xmlns:p14="http://schemas.microsoft.com/office/powerpoint/2010/main" val="58909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a:t>1- Exemption report </a:t>
            </a:r>
            <a:r>
              <a:rPr lang="fr-FR" dirty="0" err="1"/>
              <a:t>framework</a:t>
            </a:r>
            <a:endParaRPr lang="fr-GP" dirty="0"/>
          </a:p>
        </p:txBody>
      </p:sp>
      <p:sp>
        <p:nvSpPr>
          <p:cNvPr id="3" name="ZoneTexte 2">
            <a:extLst>
              <a:ext uri="{FF2B5EF4-FFF2-40B4-BE49-F238E27FC236}">
                <a16:creationId xmlns:a16="http://schemas.microsoft.com/office/drawing/2014/main" id="{05203E84-2EA0-AD0A-B3F5-9A219DC83CBE}"/>
              </a:ext>
            </a:extLst>
          </p:cNvPr>
          <p:cNvSpPr txBox="1"/>
          <p:nvPr/>
        </p:nvSpPr>
        <p:spPr>
          <a:xfrm>
            <a:off x="1693270" y="2136338"/>
            <a:ext cx="8805460" cy="2585323"/>
          </a:xfrm>
          <a:prstGeom prst="rect">
            <a:avLst/>
          </a:prstGeom>
          <a:noFill/>
        </p:spPr>
        <p:txBody>
          <a:bodyPr wrap="square" rtlCol="0">
            <a:spAutoFit/>
          </a:bodyPr>
          <a:lstStyle/>
          <a:p>
            <a:pPr algn="l"/>
            <a:r>
              <a:rPr lang="en-US" b="0" i="0" u="none" strike="noStrike" baseline="0" dirty="0">
                <a:solidFill>
                  <a:schemeClr val="accent3"/>
                </a:solidFill>
              </a:rPr>
              <a:t>“Each Party may adopt exemptions to the prohibitions prescribed for the protection and recovery of the species listed in Annexes I and II for scientific, educational or management purposes necessary to ensure the survival of the species or to prevent significant damage to forests or crops. Such exemptions shall not jeopardize the species and shall be reported to the Organization in order for the Scientific and Technical Advisory </a:t>
            </a:r>
            <a:r>
              <a:rPr lang="en-US" dirty="0">
                <a:solidFill>
                  <a:schemeClr val="accent3"/>
                </a:solidFill>
              </a:rPr>
              <a:t>Committee to assess the pertinence of the exemptions granted.” </a:t>
            </a:r>
          </a:p>
          <a:p>
            <a:pPr algn="l"/>
            <a:endParaRPr lang="en-US" dirty="0">
              <a:solidFill>
                <a:schemeClr val="accent3"/>
              </a:solidFill>
            </a:endParaRPr>
          </a:p>
          <a:p>
            <a:pPr algn="l"/>
            <a:r>
              <a:rPr lang="en-US" dirty="0">
                <a:solidFill>
                  <a:schemeClr val="accent3"/>
                </a:solidFill>
              </a:rPr>
              <a:t>						SPAW protocol </a:t>
            </a:r>
            <a:r>
              <a:rPr lang="en-GB" dirty="0">
                <a:solidFill>
                  <a:schemeClr val="accent3"/>
                </a:solidFill>
              </a:rPr>
              <a:t>Article 11(2)</a:t>
            </a:r>
            <a:endParaRPr lang="en-US" dirty="0">
              <a:solidFill>
                <a:schemeClr val="accent3"/>
              </a:solidFill>
            </a:endParaRPr>
          </a:p>
        </p:txBody>
      </p:sp>
    </p:spTree>
    <p:extLst>
      <p:ext uri="{BB962C8B-B14F-4D97-AF65-F5344CB8AC3E}">
        <p14:creationId xmlns:p14="http://schemas.microsoft.com/office/powerpoint/2010/main" val="244683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a:t>1- USA Exemption report</a:t>
            </a:r>
            <a:endParaRPr lang="fr-GP" dirty="0"/>
          </a:p>
        </p:txBody>
      </p:sp>
      <p:pic>
        <p:nvPicPr>
          <p:cNvPr id="2" name="Image 1">
            <a:extLst>
              <a:ext uri="{FF2B5EF4-FFF2-40B4-BE49-F238E27FC236}">
                <a16:creationId xmlns:a16="http://schemas.microsoft.com/office/drawing/2014/main" id="{34A0ADD1-CC71-A36F-7A9D-CD22F014B660}"/>
              </a:ext>
            </a:extLst>
          </p:cNvPr>
          <p:cNvPicPr/>
          <p:nvPr/>
        </p:nvPicPr>
        <p:blipFill>
          <a:blip r:embed="rId3"/>
          <a:stretch/>
        </p:blipFill>
        <p:spPr>
          <a:xfrm>
            <a:off x="4213860" y="1690688"/>
            <a:ext cx="3764280" cy="4633912"/>
          </a:xfrm>
          <a:prstGeom prst="rect">
            <a:avLst/>
          </a:prstGeom>
          <a:ln>
            <a:noFill/>
          </a:ln>
        </p:spPr>
      </p:pic>
    </p:spTree>
    <p:extLst>
      <p:ext uri="{BB962C8B-B14F-4D97-AF65-F5344CB8AC3E}">
        <p14:creationId xmlns:p14="http://schemas.microsoft.com/office/powerpoint/2010/main" val="230462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normAutofit/>
          </a:bodyPr>
          <a:lstStyle/>
          <a:p>
            <a:pPr>
              <a:lnSpc>
                <a:spcPct val="80000"/>
              </a:lnSpc>
              <a:spcBef>
                <a:spcPts val="600"/>
              </a:spcBef>
            </a:pPr>
            <a:r>
              <a:rPr lang="fr-FR" dirty="0"/>
              <a:t>2- </a:t>
            </a:r>
            <a:r>
              <a:rPr lang="fr-FR" dirty="0" err="1"/>
              <a:t>Ways</a:t>
            </a:r>
            <a:r>
              <a:rPr lang="fr-FR" dirty="0"/>
              <a:t> </a:t>
            </a:r>
            <a:r>
              <a:rPr lang="en-US" dirty="0"/>
              <a:t>to facilitate reporting of exemptions - recommendations</a:t>
            </a:r>
            <a:endParaRPr lang="fr-GP" dirty="0"/>
          </a:p>
        </p:txBody>
      </p:sp>
      <p:sp>
        <p:nvSpPr>
          <p:cNvPr id="3" name="ZoneTexte 2">
            <a:extLst>
              <a:ext uri="{FF2B5EF4-FFF2-40B4-BE49-F238E27FC236}">
                <a16:creationId xmlns:a16="http://schemas.microsoft.com/office/drawing/2014/main" id="{66652AF2-2AA1-5F7F-0511-8D1A3F83192E}"/>
              </a:ext>
            </a:extLst>
          </p:cNvPr>
          <p:cNvSpPr txBox="1"/>
          <p:nvPr/>
        </p:nvSpPr>
        <p:spPr>
          <a:xfrm>
            <a:off x="1203960" y="1536613"/>
            <a:ext cx="10576560" cy="5342488"/>
          </a:xfrm>
          <a:prstGeom prst="rect">
            <a:avLst/>
          </a:prstGeom>
          <a:noFill/>
        </p:spPr>
        <p:txBody>
          <a:bodyPr wrap="square" rtlCol="0">
            <a:spAutoFit/>
          </a:bodyPr>
          <a:lstStyle/>
          <a:p>
            <a:pPr marL="285750" indent="-285750" algn="just">
              <a:spcBef>
                <a:spcPts val="1200"/>
              </a:spcBef>
              <a:spcAft>
                <a:spcPts val="500"/>
              </a:spcAft>
              <a:buFont typeface="Arial" panose="020B0604020202020204" pitchFamily="34" charset="0"/>
              <a:buChar char="•"/>
            </a:pPr>
            <a:r>
              <a:rPr lang="fr-FR" dirty="0">
                <a:solidFill>
                  <a:schemeClr val="accent3"/>
                </a:solidFill>
                <a:effectLst/>
                <a:ea typeface="Times New Roman" panose="02020603050405020304" pitchFamily="18" charset="0"/>
              </a:rPr>
              <a:t>Use </a:t>
            </a:r>
            <a:r>
              <a:rPr lang="fr-FR" dirty="0" err="1">
                <a:solidFill>
                  <a:schemeClr val="accent3"/>
                </a:solidFill>
                <a:effectLst/>
                <a:ea typeface="Times New Roman" panose="02020603050405020304" pitchFamily="18" charset="0"/>
              </a:rPr>
              <a:t>existing</a:t>
            </a:r>
            <a:r>
              <a:rPr lang="fr-FR" dirty="0">
                <a:solidFill>
                  <a:schemeClr val="accent3"/>
                </a:solidFill>
                <a:effectLst/>
                <a:ea typeface="Times New Roman" panose="02020603050405020304" pitchFamily="18" charset="0"/>
              </a:rPr>
              <a:t> information</a:t>
            </a:r>
            <a:endParaRPr lang="fr-FR" dirty="0">
              <a:solidFill>
                <a:schemeClr val="accent3"/>
              </a:solidFill>
              <a:effectLst/>
              <a:ea typeface="Arial" panose="020B0604020202020204" pitchFamily="34" charset="0"/>
            </a:endParaRPr>
          </a:p>
          <a:p>
            <a:pPr marL="285750" indent="-285750" algn="just">
              <a:spcBef>
                <a:spcPts val="1200"/>
              </a:spcBef>
              <a:spcAft>
                <a:spcPts val="500"/>
              </a:spcAft>
              <a:buFont typeface="Arial" panose="020B0604020202020204" pitchFamily="34" charset="0"/>
              <a:buChar char="•"/>
            </a:pPr>
            <a:r>
              <a:rPr lang="fr-FR" dirty="0" err="1">
                <a:solidFill>
                  <a:schemeClr val="accent3"/>
                </a:solidFill>
                <a:effectLst/>
                <a:ea typeface="Times New Roman" panose="02020603050405020304" pitchFamily="18" charset="0"/>
              </a:rPr>
              <a:t>Secretariat</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reach</a:t>
            </a:r>
            <a:r>
              <a:rPr lang="fr-FR" dirty="0">
                <a:solidFill>
                  <a:schemeClr val="accent3"/>
                </a:solidFill>
                <a:effectLst/>
                <a:ea typeface="Times New Roman" panose="02020603050405020304" pitchFamily="18" charset="0"/>
              </a:rPr>
              <a:t> out to countries not </a:t>
            </a:r>
            <a:r>
              <a:rPr lang="fr-FR" dirty="0" err="1">
                <a:solidFill>
                  <a:schemeClr val="accent3"/>
                </a:solidFill>
                <a:effectLst/>
                <a:ea typeface="Times New Roman" panose="02020603050405020304" pitchFamily="18" charset="0"/>
              </a:rPr>
              <a:t>complying</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with</a:t>
            </a:r>
            <a:r>
              <a:rPr lang="fr-FR" dirty="0">
                <a:solidFill>
                  <a:schemeClr val="accent3"/>
                </a:solidFill>
                <a:effectLst/>
                <a:ea typeface="Times New Roman" panose="02020603050405020304" pitchFamily="18" charset="0"/>
              </a:rPr>
              <a:t> the SPAW </a:t>
            </a:r>
            <a:r>
              <a:rPr lang="fr-FR" dirty="0" err="1">
                <a:solidFill>
                  <a:schemeClr val="accent3"/>
                </a:solidFill>
                <a:effectLst/>
                <a:ea typeface="Times New Roman" panose="02020603050405020304" pitchFamily="18" charset="0"/>
              </a:rPr>
              <a:t>protocol</a:t>
            </a:r>
            <a:endParaRPr lang="fr-FR" dirty="0">
              <a:solidFill>
                <a:schemeClr val="accent3"/>
              </a:solidFill>
              <a:effectLst/>
              <a:ea typeface="Arial" panose="020B0604020202020204" pitchFamily="34" charset="0"/>
            </a:endParaRPr>
          </a:p>
          <a:p>
            <a:pPr marL="285750" indent="-285750" algn="just">
              <a:spcBef>
                <a:spcPts val="1200"/>
              </a:spcBef>
              <a:spcAft>
                <a:spcPts val="500"/>
              </a:spcAft>
              <a:buFont typeface="Arial" panose="020B0604020202020204" pitchFamily="34" charset="0"/>
              <a:buChar char="•"/>
            </a:pPr>
            <a:r>
              <a:rPr lang="fr-FR" dirty="0">
                <a:solidFill>
                  <a:schemeClr val="accent3"/>
                </a:solidFill>
                <a:effectLst/>
                <a:ea typeface="Times New Roman" panose="02020603050405020304" pitchFamily="18" charset="0"/>
              </a:rPr>
              <a:t>Encourage the countries to report more and to </a:t>
            </a:r>
            <a:r>
              <a:rPr lang="fr-FR" dirty="0" err="1">
                <a:solidFill>
                  <a:schemeClr val="accent3"/>
                </a:solidFill>
                <a:effectLst/>
                <a:ea typeface="Times New Roman" panose="02020603050405020304" pitchFamily="18" charset="0"/>
              </a:rPr>
              <a:t>nominate</a:t>
            </a:r>
            <a:r>
              <a:rPr lang="fr-FR" dirty="0">
                <a:solidFill>
                  <a:schemeClr val="accent3"/>
                </a:solidFill>
                <a:effectLst/>
                <a:ea typeface="Times New Roman" panose="02020603050405020304" pitchFamily="18" charset="0"/>
              </a:rPr>
              <a:t> experts or </a:t>
            </a:r>
            <a:r>
              <a:rPr lang="fr-FR" dirty="0" err="1">
                <a:solidFill>
                  <a:schemeClr val="accent3"/>
                </a:solidFill>
                <a:effectLst/>
                <a:ea typeface="Times New Roman" panose="02020603050405020304" pitchFamily="18" charset="0"/>
              </a:rPr>
              <a:t>representatives</a:t>
            </a:r>
            <a:r>
              <a:rPr lang="fr-FR" dirty="0">
                <a:solidFill>
                  <a:schemeClr val="accent3"/>
                </a:solidFill>
                <a:effectLst/>
                <a:ea typeface="Times New Roman" panose="02020603050405020304" pitchFamily="18" charset="0"/>
              </a:rPr>
              <a:t> to the </a:t>
            </a:r>
            <a:r>
              <a:rPr lang="fr-FR" dirty="0" err="1">
                <a:solidFill>
                  <a:schemeClr val="accent3"/>
                </a:solidFill>
                <a:effectLst/>
                <a:ea typeface="Times New Roman" panose="02020603050405020304" pitchFamily="18" charset="0"/>
              </a:rPr>
              <a:t>Working</a:t>
            </a:r>
            <a:r>
              <a:rPr lang="fr-FR" dirty="0">
                <a:solidFill>
                  <a:schemeClr val="accent3"/>
                </a:solidFill>
                <a:effectLst/>
                <a:ea typeface="Times New Roman" panose="02020603050405020304" pitchFamily="18" charset="0"/>
              </a:rPr>
              <a:t> Group. RAC and </a:t>
            </a:r>
            <a:r>
              <a:rPr lang="fr-FR" dirty="0" err="1">
                <a:solidFill>
                  <a:schemeClr val="accent3"/>
                </a:solidFill>
                <a:effectLst/>
                <a:ea typeface="Times New Roman" panose="02020603050405020304" pitchFamily="18" charset="0"/>
              </a:rPr>
              <a:t>secretarait</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send</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supportive</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reminders</a:t>
            </a:r>
            <a:r>
              <a:rPr lang="fr-FR" dirty="0">
                <a:solidFill>
                  <a:schemeClr val="accent3"/>
                </a:solidFill>
                <a:effectLst/>
                <a:ea typeface="Times New Roman" panose="02020603050405020304" pitchFamily="18" charset="0"/>
              </a:rPr>
              <a:t>.</a:t>
            </a:r>
            <a:endParaRPr lang="fr-FR" dirty="0">
              <a:solidFill>
                <a:schemeClr val="accent3"/>
              </a:solidFill>
              <a:effectLst/>
              <a:ea typeface="Arial" panose="020B0604020202020204" pitchFamily="34" charset="0"/>
            </a:endParaRPr>
          </a:p>
          <a:p>
            <a:pPr marL="285750" indent="-285750" algn="just">
              <a:spcBef>
                <a:spcPts val="1200"/>
              </a:spcBef>
              <a:spcAft>
                <a:spcPts val="500"/>
              </a:spcAft>
              <a:buFont typeface="Arial" panose="020B0604020202020204" pitchFamily="34" charset="0"/>
              <a:buChar char="•"/>
            </a:pPr>
            <a:r>
              <a:rPr lang="fr-FR" dirty="0" err="1">
                <a:solidFill>
                  <a:schemeClr val="accent3"/>
                </a:solidFill>
                <a:effectLst/>
                <a:ea typeface="Times New Roman" panose="02020603050405020304" pitchFamily="18" charset="0"/>
              </a:rPr>
              <a:t>Utilize</a:t>
            </a:r>
            <a:r>
              <a:rPr lang="fr-FR" dirty="0">
                <a:solidFill>
                  <a:schemeClr val="accent3"/>
                </a:solidFill>
                <a:effectLst/>
                <a:ea typeface="Times New Roman" panose="02020603050405020304" pitchFamily="18" charset="0"/>
              </a:rPr>
              <a:t> the US </a:t>
            </a:r>
            <a:r>
              <a:rPr lang="fr-FR" dirty="0" err="1">
                <a:solidFill>
                  <a:schemeClr val="accent3"/>
                </a:solidFill>
                <a:effectLst/>
                <a:ea typeface="Times New Roman" panose="02020603050405020304" pitchFamily="18" charset="0"/>
              </a:rPr>
              <a:t>programmatic</a:t>
            </a:r>
            <a:r>
              <a:rPr lang="fr-FR" dirty="0">
                <a:solidFill>
                  <a:schemeClr val="accent3"/>
                </a:solidFill>
                <a:effectLst/>
                <a:ea typeface="Times New Roman" panose="02020603050405020304" pitchFamily="18" charset="0"/>
              </a:rPr>
              <a:t> report as an </a:t>
            </a:r>
            <a:r>
              <a:rPr lang="fr-FR" dirty="0" err="1">
                <a:solidFill>
                  <a:schemeClr val="accent3"/>
                </a:solidFill>
                <a:effectLst/>
                <a:ea typeface="Times New Roman" panose="02020603050405020304" pitchFamily="18" charset="0"/>
              </a:rPr>
              <a:t>example</a:t>
            </a:r>
            <a:r>
              <a:rPr lang="fr-FR" dirty="0">
                <a:solidFill>
                  <a:schemeClr val="accent3"/>
                </a:solidFill>
                <a:effectLst/>
                <a:ea typeface="Times New Roman" panose="02020603050405020304" pitchFamily="18" charset="0"/>
              </a:rPr>
              <a:t> of a new or acceptable </a:t>
            </a:r>
            <a:r>
              <a:rPr lang="fr-FR" dirty="0" err="1">
                <a:solidFill>
                  <a:schemeClr val="accent3"/>
                </a:solidFill>
                <a:effectLst/>
                <a:ea typeface="Times New Roman" panose="02020603050405020304" pitchFamily="18" charset="0"/>
              </a:rPr>
              <a:t>reporting</a:t>
            </a:r>
            <a:r>
              <a:rPr lang="fr-FR" dirty="0">
                <a:solidFill>
                  <a:schemeClr val="accent3"/>
                </a:solidFill>
                <a:effectLst/>
                <a:ea typeface="Times New Roman" panose="02020603050405020304" pitchFamily="18" charset="0"/>
              </a:rPr>
              <a:t> format. The RAC </a:t>
            </a:r>
            <a:r>
              <a:rPr lang="fr-FR" dirty="0" err="1">
                <a:solidFill>
                  <a:schemeClr val="accent3"/>
                </a:solidFill>
                <a:effectLst/>
                <a:ea typeface="Times New Roman" panose="02020603050405020304" pitchFamily="18" charset="0"/>
              </a:rPr>
              <a:t>could</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produce</a:t>
            </a:r>
            <a:r>
              <a:rPr lang="fr-FR" dirty="0">
                <a:solidFill>
                  <a:schemeClr val="accent3"/>
                </a:solidFill>
                <a:effectLst/>
                <a:ea typeface="Times New Roman" panose="02020603050405020304" pitchFamily="18" charset="0"/>
              </a:rPr>
              <a:t> a document </a:t>
            </a:r>
            <a:r>
              <a:rPr lang="fr-FR" dirty="0" err="1">
                <a:solidFill>
                  <a:schemeClr val="accent3"/>
                </a:solidFill>
                <a:effectLst/>
                <a:ea typeface="Times New Roman" panose="02020603050405020304" pitchFamily="18" charset="0"/>
              </a:rPr>
              <a:t>looking</a:t>
            </a:r>
            <a:r>
              <a:rPr lang="fr-FR" dirty="0">
                <a:solidFill>
                  <a:schemeClr val="accent3"/>
                </a:solidFill>
                <a:effectLst/>
                <a:ea typeface="Times New Roman" panose="02020603050405020304" pitchFamily="18" charset="0"/>
              </a:rPr>
              <a:t> at the </a:t>
            </a:r>
            <a:r>
              <a:rPr lang="fr-FR" dirty="0" err="1">
                <a:solidFill>
                  <a:schemeClr val="accent3"/>
                </a:solidFill>
                <a:effectLst/>
                <a:ea typeface="Times New Roman" panose="02020603050405020304" pitchFamily="18" charset="0"/>
              </a:rPr>
              <a:t>very</a:t>
            </a:r>
            <a:r>
              <a:rPr lang="fr-FR" dirty="0">
                <a:solidFill>
                  <a:schemeClr val="accent3"/>
                </a:solidFill>
                <a:effectLst/>
                <a:ea typeface="Times New Roman" panose="02020603050405020304" pitchFamily="18" charset="0"/>
              </a:rPr>
              <a:t> few exemption </a:t>
            </a:r>
            <a:r>
              <a:rPr lang="fr-FR" dirty="0" err="1">
                <a:solidFill>
                  <a:schemeClr val="accent3"/>
                </a:solidFill>
                <a:effectLst/>
                <a:ea typeface="Times New Roman" panose="02020603050405020304" pitchFamily="18" charset="0"/>
              </a:rPr>
              <a:t>examples</a:t>
            </a:r>
            <a:r>
              <a:rPr lang="fr-FR" dirty="0">
                <a:solidFill>
                  <a:schemeClr val="accent3"/>
                </a:solidFill>
                <a:effectLst/>
                <a:ea typeface="Times New Roman" panose="02020603050405020304" pitchFamily="18" charset="0"/>
              </a:rPr>
              <a:t> to date</a:t>
            </a:r>
          </a:p>
          <a:p>
            <a:pPr marL="285750" indent="-285750" algn="just">
              <a:spcBef>
                <a:spcPts val="1200"/>
              </a:spcBef>
              <a:spcAft>
                <a:spcPts val="500"/>
              </a:spcAft>
              <a:buFont typeface="Arial" panose="020B0604020202020204" pitchFamily="34" charset="0"/>
              <a:buChar char="•"/>
            </a:pPr>
            <a:r>
              <a:rPr lang="fr-FR" dirty="0" err="1">
                <a:solidFill>
                  <a:schemeClr val="accent3"/>
                </a:solidFill>
                <a:effectLst/>
                <a:ea typeface="Times New Roman" panose="02020603050405020304" pitchFamily="18" charset="0"/>
              </a:rPr>
              <a:t>Consider</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adapting</a:t>
            </a:r>
            <a:r>
              <a:rPr lang="fr-FR" dirty="0">
                <a:solidFill>
                  <a:schemeClr val="accent3"/>
                </a:solidFill>
                <a:effectLst/>
                <a:ea typeface="Times New Roman" panose="02020603050405020304" pitchFamily="18" charset="0"/>
              </a:rPr>
              <a:t> the online Cartagena Convention </a:t>
            </a:r>
            <a:r>
              <a:rPr lang="fr-FR" dirty="0" err="1">
                <a:solidFill>
                  <a:schemeClr val="accent3"/>
                </a:solidFill>
                <a:effectLst/>
                <a:ea typeface="Times New Roman" panose="02020603050405020304" pitchFamily="18" charset="0"/>
              </a:rPr>
              <a:t>biennial</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reporting</a:t>
            </a:r>
            <a:r>
              <a:rPr lang="fr-FR" dirty="0">
                <a:solidFill>
                  <a:schemeClr val="accent3"/>
                </a:solidFill>
                <a:effectLst/>
                <a:ea typeface="Times New Roman" panose="02020603050405020304" pitchFamily="18" charset="0"/>
              </a:rPr>
              <a:t> format to </a:t>
            </a:r>
            <a:r>
              <a:rPr lang="fr-FR" dirty="0" err="1">
                <a:solidFill>
                  <a:schemeClr val="accent3"/>
                </a:solidFill>
                <a:effectLst/>
                <a:ea typeface="Times New Roman" panose="02020603050405020304" pitchFamily="18" charset="0"/>
              </a:rPr>
              <a:t>include</a:t>
            </a:r>
            <a:r>
              <a:rPr lang="fr-FR" dirty="0">
                <a:solidFill>
                  <a:schemeClr val="accent3"/>
                </a:solidFill>
                <a:effectLst/>
                <a:ea typeface="Times New Roman" panose="02020603050405020304" pitchFamily="18" charset="0"/>
              </a:rPr>
              <a:t> an </a:t>
            </a:r>
            <a:r>
              <a:rPr lang="fr-FR" dirty="0" err="1">
                <a:solidFill>
                  <a:schemeClr val="accent3"/>
                </a:solidFill>
                <a:effectLst/>
                <a:ea typeface="Times New Roman" panose="02020603050405020304" pitchFamily="18" charset="0"/>
              </a:rPr>
              <a:t>enhanced</a:t>
            </a:r>
            <a:r>
              <a:rPr lang="fr-FR" dirty="0">
                <a:solidFill>
                  <a:schemeClr val="accent3"/>
                </a:solidFill>
                <a:effectLst/>
                <a:ea typeface="Times New Roman" panose="02020603050405020304" pitchFamily="18" charset="0"/>
              </a:rPr>
              <a:t> section on Exemptions;</a:t>
            </a:r>
          </a:p>
          <a:p>
            <a:pPr marL="285750" indent="-285750" algn="just">
              <a:spcBef>
                <a:spcPts val="1200"/>
              </a:spcBef>
              <a:spcAft>
                <a:spcPts val="500"/>
              </a:spcAft>
              <a:buFont typeface="Arial" panose="020B0604020202020204" pitchFamily="34" charset="0"/>
              <a:buChar char="•"/>
            </a:pPr>
            <a:r>
              <a:rPr lang="fr-FR" dirty="0">
                <a:solidFill>
                  <a:schemeClr val="accent3"/>
                </a:solidFill>
                <a:effectLst/>
                <a:ea typeface="Times New Roman" panose="02020603050405020304" pitchFamily="18" charset="0"/>
              </a:rPr>
              <a:t>RAC, in coordination </a:t>
            </a:r>
            <a:r>
              <a:rPr lang="fr-FR" dirty="0" err="1">
                <a:solidFill>
                  <a:schemeClr val="accent3"/>
                </a:solidFill>
                <a:effectLst/>
                <a:ea typeface="Times New Roman" panose="02020603050405020304" pitchFamily="18" charset="0"/>
              </a:rPr>
              <a:t>with</a:t>
            </a:r>
            <a:r>
              <a:rPr lang="fr-FR" dirty="0">
                <a:solidFill>
                  <a:schemeClr val="accent3"/>
                </a:solidFill>
                <a:effectLst/>
                <a:ea typeface="Times New Roman" panose="02020603050405020304" pitchFamily="18" charset="0"/>
              </a:rPr>
              <a:t> the </a:t>
            </a:r>
            <a:r>
              <a:rPr lang="fr-FR" dirty="0" err="1">
                <a:solidFill>
                  <a:schemeClr val="accent3"/>
                </a:solidFill>
                <a:effectLst/>
                <a:ea typeface="Times New Roman" panose="02020603050405020304" pitchFamily="18" charset="0"/>
              </a:rPr>
              <a:t>Secretariat</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may</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offering</a:t>
            </a:r>
            <a:r>
              <a:rPr lang="fr-FR" dirty="0">
                <a:solidFill>
                  <a:schemeClr val="accent3"/>
                </a:solidFill>
                <a:effectLst/>
                <a:ea typeface="Times New Roman" panose="02020603050405020304" pitchFamily="18" charset="0"/>
              </a:rPr>
              <a:t> assistance </a:t>
            </a:r>
            <a:r>
              <a:rPr lang="fr-FR" dirty="0" err="1">
                <a:solidFill>
                  <a:schemeClr val="accent3"/>
                </a:solidFill>
                <a:effectLst/>
                <a:ea typeface="Times New Roman" panose="02020603050405020304" pitchFamily="18" charset="0"/>
              </a:rPr>
              <a:t>with</a:t>
            </a:r>
            <a:r>
              <a:rPr lang="fr-FR" dirty="0">
                <a:solidFill>
                  <a:schemeClr val="accent3"/>
                </a:solidFill>
                <a:effectLst/>
                <a:ea typeface="Times New Roman" panose="02020603050405020304" pitchFamily="18" charset="0"/>
              </a:rPr>
              <a:t> the </a:t>
            </a:r>
            <a:r>
              <a:rPr lang="fr-FR" dirty="0" err="1">
                <a:solidFill>
                  <a:schemeClr val="accent3"/>
                </a:solidFill>
                <a:effectLst/>
                <a:ea typeface="Times New Roman" panose="02020603050405020304" pitchFamily="18" charset="0"/>
              </a:rPr>
              <a:t>implementation</a:t>
            </a:r>
            <a:r>
              <a:rPr lang="fr-FR" dirty="0">
                <a:solidFill>
                  <a:schemeClr val="accent3"/>
                </a:solidFill>
                <a:effectLst/>
                <a:ea typeface="Times New Roman" panose="02020603050405020304" pitchFamily="18" charset="0"/>
              </a:rPr>
              <a:t> of the Exemption guidelines and </a:t>
            </a:r>
            <a:r>
              <a:rPr lang="fr-FR" dirty="0" err="1">
                <a:solidFill>
                  <a:schemeClr val="accent3"/>
                </a:solidFill>
                <a:effectLst/>
                <a:ea typeface="Times New Roman" panose="02020603050405020304" pitchFamily="18" charset="0"/>
              </a:rPr>
              <a:t>reporting</a:t>
            </a:r>
            <a:r>
              <a:rPr lang="fr-FR" dirty="0">
                <a:solidFill>
                  <a:schemeClr val="accent3"/>
                </a:solidFill>
                <a:effectLst/>
                <a:ea typeface="Times New Roman" panose="02020603050405020304" pitchFamily="18" charset="0"/>
              </a:rPr>
              <a:t> format.  </a:t>
            </a:r>
            <a:endParaRPr lang="fr-FR" dirty="0">
              <a:solidFill>
                <a:schemeClr val="accent3"/>
              </a:solidFill>
              <a:effectLst/>
              <a:ea typeface="Arial" panose="020B0604020202020204" pitchFamily="34" charset="0"/>
            </a:endParaRPr>
          </a:p>
          <a:p>
            <a:pPr marL="285750" indent="-285750" algn="just">
              <a:spcBef>
                <a:spcPts val="1200"/>
              </a:spcBef>
              <a:spcAft>
                <a:spcPts val="500"/>
              </a:spcAft>
              <a:buFont typeface="Arial" panose="020B0604020202020204" pitchFamily="34" charset="0"/>
              <a:buChar char="•"/>
            </a:pPr>
            <a:r>
              <a:rPr lang="fr-FR" dirty="0" err="1">
                <a:solidFill>
                  <a:schemeClr val="accent3"/>
                </a:solidFill>
                <a:effectLst/>
                <a:ea typeface="Arial Unicode MS"/>
                <a:cs typeface="Arial Unicode MS"/>
              </a:rPr>
              <a:t>F</a:t>
            </a:r>
            <a:r>
              <a:rPr lang="fr-FR" dirty="0" err="1">
                <a:solidFill>
                  <a:schemeClr val="accent3"/>
                </a:solidFill>
                <a:effectLst/>
                <a:ea typeface="Times New Roman" panose="02020603050405020304" pitchFamily="18" charset="0"/>
              </a:rPr>
              <a:t>ind</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funding</a:t>
            </a:r>
            <a:r>
              <a:rPr lang="fr-FR" dirty="0">
                <a:solidFill>
                  <a:schemeClr val="accent3"/>
                </a:solidFill>
                <a:effectLst/>
                <a:ea typeface="Times New Roman" panose="02020603050405020304" pitchFamily="18" charset="0"/>
              </a:rPr>
              <a:t> to </a:t>
            </a:r>
            <a:r>
              <a:rPr lang="fr-FR" dirty="0" err="1">
                <a:solidFill>
                  <a:schemeClr val="accent3"/>
                </a:solidFill>
                <a:effectLst/>
                <a:ea typeface="Times New Roman" panose="02020603050405020304" pitchFamily="18" charset="0"/>
              </a:rPr>
              <a:t>implement</a:t>
            </a:r>
            <a:r>
              <a:rPr lang="fr-FR" dirty="0">
                <a:solidFill>
                  <a:schemeClr val="accent3"/>
                </a:solidFill>
                <a:effectLst/>
                <a:ea typeface="Times New Roman" panose="02020603050405020304" pitchFamily="18" charset="0"/>
              </a:rPr>
              <a:t> mitigation </a:t>
            </a:r>
            <a:r>
              <a:rPr lang="fr-FR" dirty="0" err="1">
                <a:solidFill>
                  <a:schemeClr val="accent3"/>
                </a:solidFill>
                <a:effectLst/>
                <a:ea typeface="Times New Roman" panose="02020603050405020304" pitchFamily="18" charset="0"/>
              </a:rPr>
              <a:t>measures</a:t>
            </a:r>
            <a:r>
              <a:rPr lang="fr-FR" dirty="0">
                <a:solidFill>
                  <a:schemeClr val="accent3"/>
                </a:solidFill>
                <a:effectLst/>
                <a:ea typeface="Times New Roman" panose="02020603050405020304" pitchFamily="18" charset="0"/>
              </a:rPr>
              <a:t> the STAC </a:t>
            </a:r>
            <a:r>
              <a:rPr lang="fr-FR" dirty="0" err="1">
                <a:solidFill>
                  <a:schemeClr val="accent3"/>
                </a:solidFill>
                <a:effectLst/>
                <a:ea typeface="Times New Roman" panose="02020603050405020304" pitchFamily="18" charset="0"/>
              </a:rPr>
              <a:t>recommends</a:t>
            </a:r>
            <a:r>
              <a:rPr lang="fr-FR" dirty="0">
                <a:solidFill>
                  <a:schemeClr val="accent3"/>
                </a:solidFill>
                <a:effectLst/>
                <a:ea typeface="Times New Roman" panose="02020603050405020304" pitchFamily="18" charset="0"/>
              </a:rPr>
              <a:t>. This </a:t>
            </a:r>
            <a:r>
              <a:rPr lang="fr-FR" dirty="0" err="1">
                <a:solidFill>
                  <a:schemeClr val="accent3"/>
                </a:solidFill>
                <a:effectLst/>
                <a:ea typeface="Times New Roman" panose="02020603050405020304" pitchFamily="18" charset="0"/>
              </a:rPr>
              <a:t>might</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also</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make</a:t>
            </a:r>
            <a:r>
              <a:rPr lang="fr-FR" dirty="0">
                <a:solidFill>
                  <a:schemeClr val="accent3"/>
                </a:solidFill>
                <a:effectLst/>
                <a:ea typeface="Times New Roman" panose="02020603050405020304" pitchFamily="18" charset="0"/>
              </a:rPr>
              <a:t> Parties more proactive in </a:t>
            </a:r>
            <a:r>
              <a:rPr lang="fr-FR" dirty="0" err="1">
                <a:solidFill>
                  <a:schemeClr val="accent3"/>
                </a:solidFill>
                <a:effectLst/>
                <a:ea typeface="Times New Roman" panose="02020603050405020304" pitchFamily="18" charset="0"/>
              </a:rPr>
              <a:t>reporting</a:t>
            </a:r>
            <a:r>
              <a:rPr lang="fr-FR" dirty="0">
                <a:solidFill>
                  <a:schemeClr val="accent3"/>
                </a:solidFill>
                <a:effectLst/>
                <a:ea typeface="Times New Roman" panose="02020603050405020304" pitchFamily="18" charset="0"/>
              </a:rPr>
              <a:t> </a:t>
            </a:r>
            <a:r>
              <a:rPr lang="fr-FR" dirty="0" err="1">
                <a:solidFill>
                  <a:schemeClr val="accent3"/>
                </a:solidFill>
                <a:effectLst/>
                <a:ea typeface="Times New Roman" panose="02020603050405020304" pitchFamily="18" charset="0"/>
              </a:rPr>
              <a:t>potential</a:t>
            </a:r>
            <a:r>
              <a:rPr lang="fr-FR" dirty="0">
                <a:solidFill>
                  <a:schemeClr val="accent3"/>
                </a:solidFill>
                <a:effectLst/>
                <a:ea typeface="Times New Roman" panose="02020603050405020304" pitchFamily="18" charset="0"/>
              </a:rPr>
              <a:t> exemptions.</a:t>
            </a:r>
            <a:endParaRPr lang="fr-FR" dirty="0">
              <a:solidFill>
                <a:schemeClr val="accent3"/>
              </a:solidFill>
              <a:effectLst/>
              <a:ea typeface="Arial" panose="020B0604020202020204" pitchFamily="34" charset="0"/>
            </a:endParaRPr>
          </a:p>
          <a:p>
            <a:endParaRPr lang="fr-FR" dirty="0"/>
          </a:p>
        </p:txBody>
      </p:sp>
    </p:spTree>
    <p:extLst>
      <p:ext uri="{BB962C8B-B14F-4D97-AF65-F5344CB8AC3E}">
        <p14:creationId xmlns:p14="http://schemas.microsoft.com/office/powerpoint/2010/main" val="164736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normAutofit/>
          </a:bodyPr>
          <a:lstStyle/>
          <a:p>
            <a:pPr>
              <a:lnSpc>
                <a:spcPct val="80000"/>
              </a:lnSpc>
              <a:spcBef>
                <a:spcPts val="600"/>
              </a:spcBef>
            </a:pPr>
            <a:r>
              <a:rPr lang="fr-FR" dirty="0"/>
              <a:t>2- </a:t>
            </a:r>
            <a:r>
              <a:rPr lang="fr-FR" dirty="0" err="1"/>
              <a:t>Ways</a:t>
            </a:r>
            <a:r>
              <a:rPr lang="fr-FR" dirty="0"/>
              <a:t> </a:t>
            </a:r>
            <a:r>
              <a:rPr lang="en-US" dirty="0"/>
              <a:t>to facilitate reporting of exemptions - recommendations</a:t>
            </a:r>
            <a:endParaRPr lang="fr-GP" dirty="0"/>
          </a:p>
        </p:txBody>
      </p:sp>
      <p:sp>
        <p:nvSpPr>
          <p:cNvPr id="3" name="ZoneTexte 2">
            <a:extLst>
              <a:ext uri="{FF2B5EF4-FFF2-40B4-BE49-F238E27FC236}">
                <a16:creationId xmlns:a16="http://schemas.microsoft.com/office/drawing/2014/main" id="{66652AF2-2AA1-5F7F-0511-8D1A3F83192E}"/>
              </a:ext>
            </a:extLst>
          </p:cNvPr>
          <p:cNvSpPr txBox="1"/>
          <p:nvPr/>
        </p:nvSpPr>
        <p:spPr>
          <a:xfrm>
            <a:off x="740979" y="1536613"/>
            <a:ext cx="10734741" cy="5124480"/>
          </a:xfrm>
          <a:prstGeom prst="rect">
            <a:avLst/>
          </a:prstGeom>
          <a:noFill/>
        </p:spPr>
        <p:txBody>
          <a:bodyPr wrap="square" rtlCol="0">
            <a:spAutoFit/>
          </a:bodyPr>
          <a:lstStyle/>
          <a:p>
            <a:pPr marL="285750" indent="-285750" algn="just">
              <a:spcBef>
                <a:spcPts val="1200"/>
              </a:spcBef>
              <a:spcAft>
                <a:spcPts val="500"/>
              </a:spcAft>
              <a:buFont typeface="Arial" panose="020B0604020202020204" pitchFamily="34" charset="0"/>
              <a:buChar char="•"/>
            </a:pPr>
            <a:r>
              <a:rPr lang="fr-FR" sz="1800" dirty="0">
                <a:solidFill>
                  <a:schemeClr val="accent3"/>
                </a:solidFill>
                <a:effectLst/>
                <a:ea typeface="Times New Roman" panose="02020603050405020304" pitchFamily="18" charset="0"/>
              </a:rPr>
              <a:t>The </a:t>
            </a:r>
            <a:r>
              <a:rPr lang="fr-FR" sz="1800" dirty="0" err="1">
                <a:solidFill>
                  <a:schemeClr val="accent3"/>
                </a:solidFill>
                <a:effectLst/>
                <a:ea typeface="Times New Roman" panose="02020603050405020304" pitchFamily="18" charset="0"/>
              </a:rPr>
              <a:t>Secretariat</a:t>
            </a:r>
            <a:r>
              <a:rPr lang="fr-FR" sz="1800" dirty="0">
                <a:solidFill>
                  <a:schemeClr val="accent3"/>
                </a:solidFill>
                <a:effectLst/>
                <a:ea typeface="Times New Roman" panose="02020603050405020304" pitchFamily="18" charset="0"/>
              </a:rPr>
              <a:t>/RAC </a:t>
            </a:r>
            <a:r>
              <a:rPr lang="fr-FR" sz="1800" dirty="0" err="1">
                <a:solidFill>
                  <a:schemeClr val="accent3"/>
                </a:solidFill>
                <a:effectLst/>
                <a:ea typeface="Times New Roman" panose="02020603050405020304" pitchFamily="18" charset="0"/>
              </a:rPr>
              <a:t>could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establishing</a:t>
            </a:r>
            <a:r>
              <a:rPr lang="fr-FR" sz="1800" dirty="0">
                <a:solidFill>
                  <a:schemeClr val="accent3"/>
                </a:solidFill>
                <a:effectLst/>
                <a:ea typeface="Times New Roman" panose="02020603050405020304" pitchFamily="18" charset="0"/>
              </a:rPr>
              <a:t> an official Exemptions </a:t>
            </a:r>
            <a:r>
              <a:rPr lang="fr-FR" sz="1800" dirty="0" err="1">
                <a:solidFill>
                  <a:schemeClr val="accent3"/>
                </a:solidFill>
                <a:effectLst/>
                <a:ea typeface="Times New Roman" panose="02020603050405020304" pitchFamily="18" charset="0"/>
              </a:rPr>
              <a:t>Database</a:t>
            </a:r>
            <a:r>
              <a:rPr lang="fr-FR" sz="1800" dirty="0">
                <a:solidFill>
                  <a:schemeClr val="accent3"/>
                </a:solidFill>
                <a:effectLst/>
                <a:ea typeface="Times New Roman" panose="02020603050405020304" pitchFamily="18" charset="0"/>
              </a:rPr>
              <a:t> </a:t>
            </a:r>
          </a:p>
          <a:p>
            <a:pPr marL="285750" indent="-285750" algn="just">
              <a:spcBef>
                <a:spcPts val="1200"/>
              </a:spcBef>
              <a:spcAft>
                <a:spcPts val="500"/>
              </a:spcAft>
              <a:buFont typeface="Arial" panose="020B0604020202020204" pitchFamily="34" charset="0"/>
              <a:buChar char="•"/>
            </a:pPr>
            <a:r>
              <a:rPr lang="fr-FR" sz="1800" dirty="0" err="1">
                <a:solidFill>
                  <a:schemeClr val="accent3"/>
                </a:solidFill>
                <a:effectLst/>
                <a:ea typeface="Times New Roman" panose="02020603050405020304" pitchFamily="18" charset="0"/>
              </a:rPr>
              <a:t>Secretariat</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could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prepare</a:t>
            </a:r>
            <a:r>
              <a:rPr lang="fr-FR" sz="1800" dirty="0">
                <a:solidFill>
                  <a:schemeClr val="accent3"/>
                </a:solidFill>
                <a:effectLst/>
                <a:ea typeface="Times New Roman" panose="02020603050405020304" pitchFamily="18" charset="0"/>
              </a:rPr>
              <a:t> an information document and </a:t>
            </a:r>
            <a:r>
              <a:rPr lang="fr-FR" sz="1800" dirty="0" err="1">
                <a:solidFill>
                  <a:schemeClr val="accent3"/>
                </a:solidFill>
                <a:effectLst/>
                <a:ea typeface="Times New Roman" panose="02020603050405020304" pitchFamily="18" charset="0"/>
              </a:rPr>
              <a:t>inventory</a:t>
            </a:r>
            <a:r>
              <a:rPr lang="fr-FR" sz="1800" dirty="0">
                <a:solidFill>
                  <a:schemeClr val="accent3"/>
                </a:solidFill>
                <a:effectLst/>
                <a:ea typeface="Times New Roman" panose="02020603050405020304" pitchFamily="18" charset="0"/>
              </a:rPr>
              <a:t> listing </a:t>
            </a:r>
            <a:r>
              <a:rPr lang="fr-FR" sz="1800" dirty="0" err="1">
                <a:solidFill>
                  <a:schemeClr val="accent3"/>
                </a:solidFill>
                <a:effectLst/>
                <a:ea typeface="Times New Roman" panose="02020603050405020304" pitchFamily="18" charset="0"/>
              </a:rPr>
              <a:t>current</a:t>
            </a:r>
            <a:r>
              <a:rPr lang="fr-FR" sz="1800" dirty="0">
                <a:solidFill>
                  <a:schemeClr val="accent3"/>
                </a:solidFill>
                <a:effectLst/>
                <a:ea typeface="Times New Roman" panose="02020603050405020304" pitchFamily="18" charset="0"/>
              </a:rPr>
              <a:t> or </a:t>
            </a:r>
            <a:r>
              <a:rPr lang="fr-FR" sz="1800" dirty="0" err="1">
                <a:solidFill>
                  <a:schemeClr val="accent3"/>
                </a:solidFill>
                <a:effectLst/>
                <a:ea typeface="Times New Roman" panose="02020603050405020304" pitchFamily="18" charset="0"/>
              </a:rPr>
              <a:t>forecasted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activities</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being</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undertaken</a:t>
            </a:r>
            <a:r>
              <a:rPr lang="fr-FR" sz="1800" dirty="0">
                <a:solidFill>
                  <a:schemeClr val="accent3"/>
                </a:solidFill>
                <a:effectLst/>
                <a:ea typeface="Times New Roman" panose="02020603050405020304" pitchFamily="18" charset="0"/>
              </a:rPr>
              <a:t> by Parties </a:t>
            </a:r>
            <a:r>
              <a:rPr lang="fr-FR" sz="1800" dirty="0" err="1">
                <a:solidFill>
                  <a:schemeClr val="accent3"/>
                </a:solidFill>
                <a:effectLst/>
                <a:ea typeface="Times New Roman" panose="02020603050405020304" pitchFamily="18" charset="0"/>
              </a:rPr>
              <a:t>that</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may</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require</a:t>
            </a:r>
            <a:r>
              <a:rPr lang="fr-FR" sz="1800" dirty="0">
                <a:solidFill>
                  <a:schemeClr val="accent3"/>
                </a:solidFill>
                <a:effectLst/>
                <a:ea typeface="Times New Roman" panose="02020603050405020304" pitchFamily="18" charset="0"/>
              </a:rPr>
              <a:t> an exemption </a:t>
            </a:r>
            <a:r>
              <a:rPr lang="fr-FR" sz="1800" dirty="0" err="1">
                <a:solidFill>
                  <a:schemeClr val="accent3"/>
                </a:solidFill>
                <a:effectLst/>
                <a:ea typeface="Times New Roman" panose="02020603050405020304" pitchFamily="18" charset="0"/>
              </a:rPr>
              <a:t>under</a:t>
            </a:r>
            <a:r>
              <a:rPr lang="fr-FR" sz="1800" dirty="0">
                <a:solidFill>
                  <a:schemeClr val="accent3"/>
                </a:solidFill>
                <a:effectLst/>
                <a:ea typeface="Times New Roman" panose="02020603050405020304" pitchFamily="18" charset="0"/>
              </a:rPr>
              <a:t> Article 11(2) of the Protocol. </a:t>
            </a:r>
            <a:endParaRPr lang="fr-FR" sz="1800" dirty="0">
              <a:solidFill>
                <a:schemeClr val="accent3"/>
              </a:solidFill>
              <a:effectLst/>
              <a:ea typeface="Arial" panose="020B0604020202020204" pitchFamily="34" charset="0"/>
            </a:endParaRPr>
          </a:p>
          <a:p>
            <a:pPr marL="285750" indent="-285750" algn="just">
              <a:spcBef>
                <a:spcPts val="1200"/>
              </a:spcBef>
              <a:spcAft>
                <a:spcPts val="500"/>
              </a:spcAft>
              <a:buFont typeface="Arial" panose="020B0604020202020204" pitchFamily="34" charset="0"/>
              <a:buChar char="•"/>
            </a:pPr>
            <a:r>
              <a:rPr lang="fr-FR" sz="1800" dirty="0" err="1">
                <a:solidFill>
                  <a:schemeClr val="accent3"/>
                </a:solidFill>
                <a:effectLst/>
                <a:ea typeface="Times New Roman" panose="02020603050405020304" pitchFamily="18" charset="0"/>
              </a:rPr>
              <a:t>Provide</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recommendations</a:t>
            </a:r>
            <a:r>
              <a:rPr lang="fr-FR" sz="1800" dirty="0">
                <a:solidFill>
                  <a:schemeClr val="accent3"/>
                </a:solidFill>
                <a:effectLst/>
                <a:ea typeface="Times New Roman" panose="02020603050405020304" pitchFamily="18" charset="0"/>
              </a:rPr>
              <a:t> on </a:t>
            </a:r>
            <a:r>
              <a:rPr lang="fr-FR" sz="1800" dirty="0" err="1">
                <a:solidFill>
                  <a:schemeClr val="accent3"/>
                </a:solidFill>
                <a:effectLst/>
                <a:ea typeface="Times New Roman" panose="02020603050405020304" pitchFamily="18" charset="0"/>
              </a:rPr>
              <a:t>when</a:t>
            </a:r>
            <a:r>
              <a:rPr lang="fr-FR" sz="1800" dirty="0">
                <a:solidFill>
                  <a:schemeClr val="accent3"/>
                </a:solidFill>
                <a:effectLst/>
                <a:ea typeface="Times New Roman" panose="02020603050405020304" pitchFamily="18" charset="0"/>
              </a:rPr>
              <a:t> countries </a:t>
            </a:r>
            <a:r>
              <a:rPr lang="fr-FR" sz="1800" dirty="0" err="1">
                <a:solidFill>
                  <a:schemeClr val="accent3"/>
                </a:solidFill>
                <a:effectLst/>
                <a:ea typeface="Times New Roman" panose="02020603050405020304" pitchFamily="18" charset="0"/>
              </a:rPr>
              <a:t>should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submit</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their</a:t>
            </a:r>
            <a:r>
              <a:rPr lang="fr-FR" sz="1800" dirty="0">
                <a:solidFill>
                  <a:schemeClr val="accent3"/>
                </a:solidFill>
                <a:effectLst/>
                <a:ea typeface="Times New Roman" panose="02020603050405020304" pitchFamily="18" charset="0"/>
              </a:rPr>
              <a:t> reports, and the </a:t>
            </a:r>
            <a:r>
              <a:rPr lang="fr-FR" sz="1800" dirty="0" err="1">
                <a:solidFill>
                  <a:schemeClr val="accent3"/>
                </a:solidFill>
                <a:effectLst/>
                <a:ea typeface="Times New Roman" panose="02020603050405020304" pitchFamily="18" charset="0"/>
              </a:rPr>
              <a:t>seriousness</a:t>
            </a:r>
            <a:r>
              <a:rPr lang="fr-FR" sz="1800" dirty="0">
                <a:solidFill>
                  <a:schemeClr val="accent3"/>
                </a:solidFill>
                <a:effectLst/>
                <a:ea typeface="Times New Roman" panose="02020603050405020304" pitchFamily="18" charset="0"/>
              </a:rPr>
              <a:t> of the </a:t>
            </a:r>
            <a:r>
              <a:rPr lang="fr-FR" sz="1800" dirty="0" err="1">
                <a:solidFill>
                  <a:schemeClr val="accent3"/>
                </a:solidFill>
                <a:effectLst/>
                <a:ea typeface="Times New Roman" panose="02020603050405020304" pitchFamily="18" charset="0"/>
              </a:rPr>
              <a:t>activities</a:t>
            </a:r>
            <a:r>
              <a:rPr lang="fr-FR" sz="1800" dirty="0">
                <a:solidFill>
                  <a:schemeClr val="accent3"/>
                </a:solidFill>
                <a:effectLst/>
                <a:ea typeface="Times New Roman" panose="02020603050405020304" pitchFamily="18" charset="0"/>
              </a:rPr>
              <a:t> to report on. </a:t>
            </a:r>
          </a:p>
          <a:p>
            <a:pPr marL="285750" indent="-285750" algn="just">
              <a:spcBef>
                <a:spcPts val="1200"/>
              </a:spcBef>
              <a:spcAft>
                <a:spcPts val="500"/>
              </a:spcAft>
              <a:buFont typeface="Arial" panose="020B0604020202020204" pitchFamily="34" charset="0"/>
              <a:buChar char="•"/>
            </a:pPr>
            <a:r>
              <a:rPr lang="fr-FR" sz="1800" dirty="0" err="1">
                <a:solidFill>
                  <a:schemeClr val="accent3"/>
                </a:solidFill>
                <a:effectLst/>
                <a:ea typeface="Times New Roman" panose="02020603050405020304" pitchFamily="18" charset="0"/>
              </a:rPr>
              <a:t>Clarify</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what</a:t>
            </a:r>
            <a:r>
              <a:rPr lang="fr-FR" sz="1800" dirty="0">
                <a:solidFill>
                  <a:schemeClr val="accent3"/>
                </a:solidFill>
                <a:effectLst/>
                <a:ea typeface="Times New Roman" panose="02020603050405020304" pitchFamily="18" charset="0"/>
              </a:rPr>
              <a:t> stance the STAC </a:t>
            </a:r>
            <a:r>
              <a:rPr lang="fr-FR" sz="1800" dirty="0" err="1">
                <a:solidFill>
                  <a:schemeClr val="accent3"/>
                </a:solidFill>
                <a:effectLst/>
                <a:ea typeface="Times New Roman" panose="02020603050405020304" pitchFamily="18" charset="0"/>
              </a:rPr>
              <a:t>should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take</a:t>
            </a:r>
            <a:r>
              <a:rPr lang="fr-FR" sz="1800" dirty="0">
                <a:solidFill>
                  <a:schemeClr val="accent3"/>
                </a:solidFill>
                <a:effectLst/>
                <a:ea typeface="Times New Roman" panose="02020603050405020304" pitchFamily="18" charset="0"/>
              </a:rPr>
              <a:t> to </a:t>
            </a:r>
            <a:r>
              <a:rPr lang="fr-FR" sz="1800" dirty="0" err="1">
                <a:solidFill>
                  <a:schemeClr val="accent3"/>
                </a:solidFill>
                <a:effectLst/>
                <a:ea typeface="Times New Roman" panose="02020603050405020304" pitchFamily="18" charset="0"/>
              </a:rPr>
              <a:t>address</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noncompliance</a:t>
            </a:r>
            <a:r>
              <a:rPr lang="fr-FR" sz="1800" dirty="0">
                <a:solidFill>
                  <a:schemeClr val="accent3"/>
                </a:solidFill>
                <a:effectLst/>
                <a:ea typeface="Times New Roman" panose="02020603050405020304" pitchFamily="18" charset="0"/>
              </a:rPr>
              <a:t> by SPAW Parties </a:t>
            </a:r>
            <a:r>
              <a:rPr lang="fr-FR" sz="1800" dirty="0" err="1">
                <a:solidFill>
                  <a:schemeClr val="accent3"/>
                </a:solidFill>
                <a:effectLst/>
                <a:ea typeface="Times New Roman" panose="02020603050405020304" pitchFamily="18" charset="0"/>
              </a:rPr>
              <a:t>still</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allowing</a:t>
            </a:r>
            <a:r>
              <a:rPr lang="fr-FR" sz="1800" dirty="0">
                <a:solidFill>
                  <a:schemeClr val="accent3"/>
                </a:solidFill>
                <a:effectLst/>
                <a:ea typeface="Times New Roman" panose="02020603050405020304" pitchFamily="18" charset="0"/>
              </a:rPr>
              <a:t> the </a:t>
            </a:r>
            <a:r>
              <a:rPr lang="fr-FR" sz="1800" dirty="0" err="1">
                <a:solidFill>
                  <a:schemeClr val="accent3"/>
                </a:solidFill>
                <a:effectLst/>
                <a:ea typeface="Times New Roman" panose="02020603050405020304" pitchFamily="18" charset="0"/>
              </a:rPr>
              <a:t>hunting</a:t>
            </a:r>
            <a:r>
              <a:rPr lang="fr-FR" sz="1800" dirty="0">
                <a:solidFill>
                  <a:schemeClr val="accent3"/>
                </a:solidFill>
                <a:effectLst/>
                <a:ea typeface="Times New Roman" panose="02020603050405020304" pitchFamily="18" charset="0"/>
              </a:rPr>
              <a:t> of </a:t>
            </a:r>
            <a:r>
              <a:rPr lang="fr-FR" sz="1800" dirty="0" err="1">
                <a:solidFill>
                  <a:schemeClr val="accent3"/>
                </a:solidFill>
                <a:effectLst/>
                <a:ea typeface="Times New Roman" panose="02020603050405020304" pitchFamily="18" charset="0"/>
              </a:rPr>
              <a:t>protected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species</a:t>
            </a:r>
            <a:r>
              <a:rPr lang="fr-FR" sz="1800" dirty="0">
                <a:solidFill>
                  <a:schemeClr val="accent3"/>
                </a:solidFill>
                <a:effectLst/>
                <a:ea typeface="Times New Roman" panose="02020603050405020304" pitchFamily="18" charset="0"/>
              </a:rPr>
              <a:t>. </a:t>
            </a:r>
          </a:p>
          <a:p>
            <a:pPr marL="285750" indent="-285750" algn="just">
              <a:spcBef>
                <a:spcPts val="1200"/>
              </a:spcBef>
              <a:spcAft>
                <a:spcPts val="500"/>
              </a:spcAft>
              <a:buFont typeface="Arial" panose="020B0604020202020204" pitchFamily="34" charset="0"/>
              <a:buChar char="•"/>
            </a:pPr>
            <a:r>
              <a:rPr lang="fr-FR" sz="1800" dirty="0">
                <a:solidFill>
                  <a:schemeClr val="accent3"/>
                </a:solidFill>
                <a:effectLst/>
                <a:ea typeface="Times New Roman" panose="02020603050405020304" pitchFamily="18" charset="0"/>
              </a:rPr>
              <a:t>Taxa </a:t>
            </a:r>
            <a:r>
              <a:rPr lang="fr-FR" sz="1800" dirty="0" err="1">
                <a:solidFill>
                  <a:schemeClr val="accent3"/>
                </a:solidFill>
                <a:effectLst/>
                <a:ea typeface="Times New Roman" panose="02020603050405020304" pitchFamily="18" charset="0"/>
              </a:rPr>
              <a:t>specific</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assessments</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could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be</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conducted</a:t>
            </a:r>
            <a:r>
              <a:rPr lang="fr-FR" sz="1800" dirty="0">
                <a:solidFill>
                  <a:schemeClr val="accent3"/>
                </a:solidFill>
                <a:effectLst/>
                <a:ea typeface="Times New Roman" panose="02020603050405020304" pitchFamily="18" charset="0"/>
              </a:rPr>
              <a:t> to </a:t>
            </a:r>
            <a:r>
              <a:rPr lang="fr-FR" sz="1800" dirty="0" err="1">
                <a:solidFill>
                  <a:schemeClr val="accent3"/>
                </a:solidFill>
                <a:effectLst/>
                <a:ea typeface="Times New Roman" panose="02020603050405020304" pitchFamily="18" charset="0"/>
              </a:rPr>
              <a:t>assess</a:t>
            </a:r>
            <a:r>
              <a:rPr lang="fr-FR" sz="1800" dirty="0">
                <a:solidFill>
                  <a:schemeClr val="accent3"/>
                </a:solidFill>
                <a:effectLst/>
                <a:ea typeface="Times New Roman" panose="02020603050405020304" pitchFamily="18" charset="0"/>
              </a:rPr>
              <a:t> the scope of </a:t>
            </a:r>
            <a:r>
              <a:rPr lang="fr-FR" sz="1800" dirty="0" err="1">
                <a:solidFill>
                  <a:schemeClr val="accent3"/>
                </a:solidFill>
                <a:effectLst/>
                <a:ea typeface="Times New Roman" panose="02020603050405020304" pitchFamily="18" charset="0"/>
              </a:rPr>
              <a:t>hunting</a:t>
            </a:r>
            <a:r>
              <a:rPr lang="fr-FR" sz="1800" dirty="0">
                <a:solidFill>
                  <a:schemeClr val="accent3"/>
                </a:solidFill>
                <a:effectLst/>
                <a:ea typeface="Times New Roman" panose="02020603050405020304" pitchFamily="18" charset="0"/>
              </a:rPr>
              <a:t> of </a:t>
            </a:r>
            <a:r>
              <a:rPr lang="fr-FR" sz="1800" dirty="0" err="1">
                <a:solidFill>
                  <a:schemeClr val="accent3"/>
                </a:solidFill>
                <a:effectLst/>
                <a:ea typeface="Times New Roman" panose="02020603050405020304" pitchFamily="18" charset="0"/>
              </a:rPr>
              <a:t>listed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species</a:t>
            </a:r>
            <a:r>
              <a:rPr lang="fr-FR" sz="1800" dirty="0">
                <a:solidFill>
                  <a:schemeClr val="accent3"/>
                </a:solidFill>
                <a:effectLst/>
                <a:ea typeface="Times New Roman" panose="02020603050405020304" pitchFamily="18" charset="0"/>
              </a:rPr>
              <a:t> in the </a:t>
            </a:r>
            <a:r>
              <a:rPr lang="fr-FR" sz="1800" dirty="0" err="1">
                <a:solidFill>
                  <a:schemeClr val="accent3"/>
                </a:solidFill>
                <a:effectLst/>
                <a:ea typeface="Times New Roman" panose="02020603050405020304" pitchFamily="18" charset="0"/>
              </a:rPr>
              <a:t>region</a:t>
            </a:r>
            <a:r>
              <a:rPr lang="fr-FR" sz="1800" dirty="0">
                <a:solidFill>
                  <a:schemeClr val="accent3"/>
                </a:solidFill>
                <a:effectLst/>
                <a:ea typeface="Times New Roman" panose="02020603050405020304" pitchFamily="18" charset="0"/>
              </a:rPr>
              <a:t> in a collaborative </a:t>
            </a:r>
            <a:r>
              <a:rPr lang="fr-FR" sz="1800" dirty="0" err="1">
                <a:solidFill>
                  <a:schemeClr val="accent3"/>
                </a:solidFill>
                <a:effectLst/>
                <a:ea typeface="Times New Roman" panose="02020603050405020304" pitchFamily="18" charset="0"/>
              </a:rPr>
              <a:t>way</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with</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regional</a:t>
            </a:r>
            <a:r>
              <a:rPr lang="fr-FR" sz="1800" dirty="0">
                <a:solidFill>
                  <a:schemeClr val="accent3"/>
                </a:solidFill>
                <a:effectLst/>
                <a:ea typeface="Times New Roman" panose="02020603050405020304" pitchFamily="18" charset="0"/>
              </a:rPr>
              <a:t> networks.</a:t>
            </a:r>
            <a:endParaRPr lang="fr-FR" sz="1800" dirty="0">
              <a:solidFill>
                <a:schemeClr val="accent3"/>
              </a:solidFill>
              <a:effectLst/>
              <a:ea typeface="Arial" panose="020B0604020202020204" pitchFamily="34" charset="0"/>
            </a:endParaRPr>
          </a:p>
          <a:p>
            <a:pPr marL="285750" indent="-285750" algn="just">
              <a:spcBef>
                <a:spcPts val="1200"/>
              </a:spcBef>
              <a:spcAft>
                <a:spcPts val="500"/>
              </a:spcAft>
              <a:buFont typeface="Arial" panose="020B0604020202020204" pitchFamily="34" charset="0"/>
              <a:buChar char="•"/>
            </a:pPr>
            <a:r>
              <a:rPr lang="fr-FR" sz="1800" dirty="0" err="1">
                <a:solidFill>
                  <a:schemeClr val="accent3"/>
                </a:solidFill>
                <a:effectLst/>
                <a:ea typeface="Times New Roman" panose="02020603050405020304" pitchFamily="18" charset="0"/>
              </a:rPr>
              <a:t>Because</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there</a:t>
            </a:r>
            <a:r>
              <a:rPr lang="fr-FR" sz="1800" dirty="0">
                <a:solidFill>
                  <a:schemeClr val="accent3"/>
                </a:solidFill>
                <a:effectLst/>
                <a:ea typeface="Times New Roman" panose="02020603050405020304" pitchFamily="18" charset="0"/>
              </a:rPr>
              <a:t> are new Parties to the Protocol, and </a:t>
            </a:r>
            <a:r>
              <a:rPr lang="fr-FR" sz="1800" dirty="0" err="1">
                <a:solidFill>
                  <a:schemeClr val="accent3"/>
                </a:solidFill>
                <a:effectLst/>
                <a:ea typeface="Times New Roman" panose="02020603050405020304" pitchFamily="18" charset="0"/>
              </a:rPr>
              <a:t>because</a:t>
            </a:r>
            <a:r>
              <a:rPr lang="fr-FR" sz="1800" dirty="0">
                <a:solidFill>
                  <a:schemeClr val="accent3"/>
                </a:solidFill>
                <a:effectLst/>
                <a:ea typeface="Times New Roman" panose="02020603050405020304" pitchFamily="18" charset="0"/>
              </a:rPr>
              <a:t> the information </a:t>
            </a:r>
            <a:r>
              <a:rPr lang="fr-FR" sz="1800" dirty="0" err="1">
                <a:solidFill>
                  <a:schemeClr val="accent3"/>
                </a:solidFill>
                <a:effectLst/>
                <a:ea typeface="Times New Roman" panose="02020603050405020304" pitchFamily="18" charset="0"/>
              </a:rPr>
              <a:t>is</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now</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dated</a:t>
            </a:r>
            <a:r>
              <a:rPr lang="fr-FR" sz="1800" dirty="0">
                <a:solidFill>
                  <a:schemeClr val="accent3"/>
                </a:solidFill>
                <a:effectLst/>
                <a:ea typeface="Times New Roman" panose="02020603050405020304" pitchFamily="18" charset="0"/>
              </a:rPr>
              <a:t>, the </a:t>
            </a:r>
            <a:r>
              <a:rPr lang="fr-FR" sz="1800" dirty="0" err="1">
                <a:solidFill>
                  <a:schemeClr val="accent3"/>
                </a:solidFill>
                <a:effectLst/>
                <a:ea typeface="Times New Roman" panose="02020603050405020304" pitchFamily="18" charset="0"/>
              </a:rPr>
              <a:t>Secretariat</a:t>
            </a:r>
            <a:r>
              <a:rPr lang="fr-FR" sz="1800" dirty="0">
                <a:solidFill>
                  <a:schemeClr val="accent3"/>
                </a:solidFill>
                <a:effectLst/>
                <a:ea typeface="Times New Roman" panose="02020603050405020304" pitchFamily="18" charset="0"/>
              </a:rPr>
              <a:t>/RAC </a:t>
            </a:r>
            <a:r>
              <a:rPr lang="fr-FR" sz="1800" dirty="0" err="1">
                <a:solidFill>
                  <a:schemeClr val="accent3"/>
                </a:solidFill>
                <a:effectLst/>
                <a:ea typeface="Times New Roman" panose="02020603050405020304" pitchFamily="18" charset="0"/>
              </a:rPr>
              <a:t>could</a:t>
            </a:r>
            <a:r>
              <a:rPr lang="fr-FR" sz="1800" dirty="0">
                <a:solidFill>
                  <a:schemeClr val="accent3"/>
                </a:solidFill>
                <a:effectLst/>
                <a:ea typeface="Times New Roman" panose="02020603050405020304" pitchFamily="18" charset="0"/>
              </a:rPr>
              <a:t> revive the national </a:t>
            </a:r>
            <a:r>
              <a:rPr lang="fr-FR" sz="1800" dirty="0" err="1">
                <a:solidFill>
                  <a:schemeClr val="accent3"/>
                </a:solidFill>
                <a:effectLst/>
                <a:ea typeface="Times New Roman" panose="02020603050405020304" pitchFamily="18" charset="0"/>
              </a:rPr>
              <a:t>capacities</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surveys</a:t>
            </a:r>
            <a:r>
              <a:rPr lang="fr-FR" sz="1800" dirty="0">
                <a:solidFill>
                  <a:schemeClr val="accent3"/>
                </a:solidFill>
                <a:effectLst/>
                <a:ea typeface="Times New Roman" panose="02020603050405020304" pitchFamily="18" charset="0"/>
              </a:rPr>
              <a:t>/inventories </a:t>
            </a:r>
            <a:r>
              <a:rPr lang="fr-FR" sz="1800" dirty="0" err="1">
                <a:solidFill>
                  <a:schemeClr val="accent3"/>
                </a:solidFill>
                <a:effectLst/>
                <a:ea typeface="Times New Roman" panose="02020603050405020304" pitchFamily="18" charset="0"/>
              </a:rPr>
              <a:t>requested</a:t>
            </a:r>
            <a:r>
              <a:rPr lang="fr-FR" sz="1800" dirty="0">
                <a:solidFill>
                  <a:schemeClr val="accent3"/>
                </a:solidFill>
                <a:effectLst/>
                <a:ea typeface="Times New Roman" panose="02020603050405020304" pitchFamily="18" charset="0"/>
              </a:rPr>
              <a:t> </a:t>
            </a:r>
            <a:r>
              <a:rPr lang="fr-FR" sz="1800" dirty="0" err="1">
                <a:solidFill>
                  <a:schemeClr val="accent3"/>
                </a:solidFill>
                <a:effectLst/>
                <a:ea typeface="Times New Roman" panose="02020603050405020304" pitchFamily="18" charset="0"/>
              </a:rPr>
              <a:t>under</a:t>
            </a:r>
            <a:r>
              <a:rPr lang="fr-FR" sz="1800" dirty="0">
                <a:solidFill>
                  <a:schemeClr val="accent3"/>
                </a:solidFill>
                <a:effectLst/>
                <a:ea typeface="Times New Roman" panose="02020603050405020304" pitchFamily="18" charset="0"/>
              </a:rPr>
              <a:t> the Marine </a:t>
            </a:r>
            <a:r>
              <a:rPr lang="fr-FR" sz="1800" dirty="0" err="1">
                <a:solidFill>
                  <a:schemeClr val="accent3"/>
                </a:solidFill>
                <a:effectLst/>
                <a:ea typeface="Times New Roman" panose="02020603050405020304" pitchFamily="18" charset="0"/>
              </a:rPr>
              <a:t>Mammal</a:t>
            </a:r>
            <a:r>
              <a:rPr lang="fr-FR" sz="1800" dirty="0">
                <a:solidFill>
                  <a:schemeClr val="accent3"/>
                </a:solidFill>
                <a:effectLst/>
                <a:ea typeface="Times New Roman" panose="02020603050405020304" pitchFamily="18" charset="0"/>
              </a:rPr>
              <a:t> Action Plan (MMAP) </a:t>
            </a:r>
          </a:p>
          <a:p>
            <a:endParaRPr lang="fr-FR" dirty="0"/>
          </a:p>
        </p:txBody>
      </p:sp>
    </p:spTree>
    <p:extLst>
      <p:ext uri="{BB962C8B-B14F-4D97-AF65-F5344CB8AC3E}">
        <p14:creationId xmlns:p14="http://schemas.microsoft.com/office/powerpoint/2010/main" val="1366827074"/>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4" ma:contentTypeDescription="Create a new document." ma:contentTypeScope="" ma:versionID="97a588cdfdf0c8a8cfc5b54a81ef71e5">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e37ccbbf1f07bbfc9badb0c91c640e5d"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264986BA-590F-4039-86EA-C2B6EBC45C31}"/>
</file>

<file path=customXml/itemProps2.xml><?xml version="1.0" encoding="utf-8"?>
<ds:datastoreItem xmlns:ds="http://schemas.openxmlformats.org/officeDocument/2006/customXml" ds:itemID="{983EE1A2-737F-45E8-A466-F518F7B573B1}"/>
</file>

<file path=customXml/itemProps3.xml><?xml version="1.0" encoding="utf-8"?>
<ds:datastoreItem xmlns:ds="http://schemas.openxmlformats.org/officeDocument/2006/customXml" ds:itemID="{ABA53EBE-29F2-4A92-A122-7408C51AEE91}"/>
</file>

<file path=docProps/app.xml><?xml version="1.0" encoding="utf-8"?>
<Properties xmlns="http://schemas.openxmlformats.org/officeDocument/2006/extended-properties" xmlns:vt="http://schemas.openxmlformats.org/officeDocument/2006/docPropsVTypes">
  <TotalTime>1631</TotalTime>
  <Words>2141</Words>
  <Application>Microsoft Office PowerPoint</Application>
  <PresentationFormat>Grand écran</PresentationFormat>
  <Paragraphs>129</Paragraphs>
  <Slides>11</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Calibri</vt:lpstr>
      <vt:lpstr>Century Gothic</vt:lpstr>
      <vt:lpstr>Liberation Serif</vt:lpstr>
      <vt:lpstr>Times New Roman</vt:lpstr>
      <vt:lpstr>TimesNewRomanPSMT</vt:lpstr>
      <vt:lpstr>Wingdings 3</vt:lpstr>
      <vt:lpstr>Thème Office</vt:lpstr>
      <vt:lpstr>Item 7 : Report of the SPAW STAC Exemption Working Group </vt:lpstr>
      <vt:lpstr>Provisional agenda</vt:lpstr>
      <vt:lpstr>Working groups</vt:lpstr>
      <vt:lpstr>List of experts </vt:lpstr>
      <vt:lpstr>Tasks defined by STAC 9</vt:lpstr>
      <vt:lpstr>1- Exemption report framework</vt:lpstr>
      <vt:lpstr>1- USA Exemption report</vt:lpstr>
      <vt:lpstr>2- Ways to facilitate reporting of exemptions - recommendations</vt:lpstr>
      <vt:lpstr>2- Ways to facilitate reporting of exemptions - recommendations</vt:lpstr>
      <vt:lpstr>Feed back from experts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ROSSIN Lucile</dc:creator>
  <cp:lastModifiedBy>CONRUYT Geraldine</cp:lastModifiedBy>
  <cp:revision>40</cp:revision>
  <dcterms:created xsi:type="dcterms:W3CDTF">2023-01-05T17:04:20Z</dcterms:created>
  <dcterms:modified xsi:type="dcterms:W3CDTF">2023-01-29T21:31:39Z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